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57" r:id="rId4"/>
    <p:sldMasterId id="2147484359" r:id="rId5"/>
    <p:sldMasterId id="2147484361" r:id="rId6"/>
    <p:sldMasterId id="2147484368" r:id="rId7"/>
    <p:sldMasterId id="2147484380" r:id="rId8"/>
  </p:sldMasterIdLst>
  <p:notesMasterIdLst>
    <p:notesMasterId r:id="rId43"/>
  </p:notesMasterIdLst>
  <p:handoutMasterIdLst>
    <p:handoutMasterId r:id="rId44"/>
  </p:handoutMasterIdLst>
  <p:sldIdLst>
    <p:sldId id="481" r:id="rId9"/>
    <p:sldId id="404" r:id="rId10"/>
    <p:sldId id="470" r:id="rId11"/>
    <p:sldId id="478" r:id="rId12"/>
    <p:sldId id="469" r:id="rId13"/>
    <p:sldId id="434" r:id="rId14"/>
    <p:sldId id="435" r:id="rId15"/>
    <p:sldId id="432" r:id="rId16"/>
    <p:sldId id="482" r:id="rId17"/>
    <p:sldId id="484" r:id="rId18"/>
    <p:sldId id="464" r:id="rId19"/>
    <p:sldId id="444" r:id="rId20"/>
    <p:sldId id="443" r:id="rId21"/>
    <p:sldId id="437" r:id="rId22"/>
    <p:sldId id="447" r:id="rId23"/>
    <p:sldId id="465" r:id="rId24"/>
    <p:sldId id="448" r:id="rId25"/>
    <p:sldId id="439" r:id="rId26"/>
    <p:sldId id="449" r:id="rId27"/>
    <p:sldId id="455" r:id="rId28"/>
    <p:sldId id="458" r:id="rId29"/>
    <p:sldId id="460" r:id="rId30"/>
    <p:sldId id="471" r:id="rId31"/>
    <p:sldId id="456" r:id="rId32"/>
    <p:sldId id="440" r:id="rId33"/>
    <p:sldId id="426" r:id="rId34"/>
    <p:sldId id="467" r:id="rId35"/>
    <p:sldId id="441" r:id="rId36"/>
    <p:sldId id="428" r:id="rId37"/>
    <p:sldId id="473" r:id="rId38"/>
    <p:sldId id="430" r:id="rId39"/>
    <p:sldId id="431" r:id="rId40"/>
    <p:sldId id="479" r:id="rId41"/>
    <p:sldId id="480" r:id="rId42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8">
          <p15:clr>
            <a:srgbClr val="A4A3A4"/>
          </p15:clr>
        </p15:guide>
        <p15:guide id="2" orient="horz" pos="2414">
          <p15:clr>
            <a:srgbClr val="A4A3A4"/>
          </p15:clr>
        </p15:guide>
        <p15:guide id="3" orient="horz" pos="2270">
          <p15:clr>
            <a:srgbClr val="A4A3A4"/>
          </p15:clr>
        </p15:guide>
        <p15:guide id="4" orient="horz" pos="1010">
          <p15:clr>
            <a:srgbClr val="A4A3A4"/>
          </p15:clr>
        </p15:guide>
        <p15:guide id="5" orient="horz" pos="1154">
          <p15:clr>
            <a:srgbClr val="A4A3A4"/>
          </p15:clr>
        </p15:guide>
        <p15:guide id="6" orient="horz" pos="712">
          <p15:clr>
            <a:srgbClr val="A4A3A4"/>
          </p15:clr>
        </p15:guide>
        <p15:guide id="7" orient="horz" pos="88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8">
          <p15:clr>
            <a:srgbClr val="A4A3A4"/>
          </p15:clr>
        </p15:guide>
        <p15:guide id="4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nda Schuch" initials="" lastIdx="2" clrIdx="6"/>
  <p:cmAuthor id="1" name="Lucy Steiner" initials="LS" lastIdx="12" clrIdx="0">
    <p:extLst/>
  </p:cmAuthor>
  <p:cmAuthor id="2" name="Bryan Hassel" initials="BH" lastIdx="6" clrIdx="1">
    <p:extLst/>
  </p:cmAuthor>
  <p:cmAuthor id="3" name="Jeanette Cornier" initials="JC" lastIdx="15" clrIdx="2">
    <p:extLst/>
  </p:cmAuthor>
  <p:cmAuthor id="4" name="Jeanette" initials="J" lastIdx="4" clrIdx="3">
    <p:extLst/>
  </p:cmAuthor>
  <p:cmAuthor id="5" name="Barbour, Catherine" initials="BC" lastIdx="2" clrIdx="4"/>
  <p:cmAuthor id="6" name="Sheryl Nelson" initials="SN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488"/>
    <a:srgbClr val="000000"/>
    <a:srgbClr val="FDB813"/>
    <a:srgbClr val="FFC425"/>
    <a:srgbClr val="008080"/>
    <a:srgbClr val="E1E1E1"/>
    <a:srgbClr val="4E6128"/>
    <a:srgbClr val="FF8B2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407" autoAdjust="0"/>
    <p:restoredTop sz="85244" autoAdjust="0"/>
  </p:normalViewPr>
  <p:slideViewPr>
    <p:cSldViewPr snapToGrid="0">
      <p:cViewPr>
        <p:scale>
          <a:sx n="67" d="100"/>
          <a:sy n="67" d="100"/>
        </p:scale>
        <p:origin x="-180" y="-72"/>
      </p:cViewPr>
      <p:guideLst>
        <p:guide orient="horz" pos="568"/>
        <p:guide orient="horz" pos="2414"/>
        <p:guide orient="horz" pos="2270"/>
        <p:guide orient="horz" pos="1010"/>
        <p:guide orient="horz" pos="1154"/>
        <p:guide orient="horz" pos="712"/>
        <p:guide orient="horz" pos="88"/>
        <p:guide/>
      </p:guideLst>
    </p:cSldViewPr>
  </p:slideViewPr>
  <p:outlineViewPr>
    <p:cViewPr>
      <p:scale>
        <a:sx n="33" d="100"/>
        <a:sy n="33" d="100"/>
      </p:scale>
      <p:origin x="0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28"/>
        <p:guide orient="horz" pos="2908"/>
        <p:guide pos="2160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D4AF1-AF46-D448-9B4D-EDE1397FE02D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FE3145-9CAC-3E48-8900-F8DD75BC7F42}">
      <dgm:prSet phldrT="[Text]"/>
      <dgm:spPr/>
      <dgm:t>
        <a:bodyPr/>
        <a:lstStyle/>
        <a:p>
          <a:r>
            <a:rPr lang="en-US" dirty="0" smtClean="0"/>
            <a:t>Driving for Results</a:t>
          </a:r>
          <a:endParaRPr lang="en-US" dirty="0"/>
        </a:p>
      </dgm:t>
    </dgm:pt>
    <dgm:pt modelId="{8D6B4A2F-F24E-0643-B2D4-13A30A05EAF5}" type="parTrans" cxnId="{46060F36-5BB3-604B-9FC8-B5368F9867C0}">
      <dgm:prSet/>
      <dgm:spPr/>
      <dgm:t>
        <a:bodyPr/>
        <a:lstStyle/>
        <a:p>
          <a:endParaRPr lang="en-US"/>
        </a:p>
      </dgm:t>
    </dgm:pt>
    <dgm:pt modelId="{EF02D005-C8F1-1448-9737-D26631A1F8F7}" type="sibTrans" cxnId="{46060F36-5BB3-604B-9FC8-B5368F9867C0}">
      <dgm:prSet/>
      <dgm:spPr/>
      <dgm:t>
        <a:bodyPr/>
        <a:lstStyle/>
        <a:p>
          <a:endParaRPr lang="en-US"/>
        </a:p>
      </dgm:t>
    </dgm:pt>
    <dgm:pt modelId="{BF744D4E-718F-2743-975C-598AFA9D5E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Achievement /</a:t>
          </a:r>
          <a:br>
            <a:rPr lang="en-US" sz="1600" dirty="0" smtClean="0"/>
          </a:br>
          <a:r>
            <a:rPr lang="en-US" sz="1600" dirty="0" smtClean="0"/>
            <a:t>Focus on Sustainable Results</a:t>
          </a:r>
          <a:endParaRPr lang="en-US" sz="1600" dirty="0"/>
        </a:p>
      </dgm:t>
    </dgm:pt>
    <dgm:pt modelId="{D9CF2BB0-2D7A-A340-8E35-EE4F463AE828}" type="parTrans" cxnId="{9EAD5FF4-E9C9-0547-8C80-A67D0C82BB7D}">
      <dgm:prSet/>
      <dgm:spPr/>
      <dgm:t>
        <a:bodyPr/>
        <a:lstStyle/>
        <a:p>
          <a:endParaRPr lang="en-US"/>
        </a:p>
      </dgm:t>
    </dgm:pt>
    <dgm:pt modelId="{5101DF01-34A4-0F40-AB77-B52396B500D1}" type="sibTrans" cxnId="{9EAD5FF4-E9C9-0547-8C80-A67D0C82BB7D}">
      <dgm:prSet/>
      <dgm:spPr/>
      <dgm:t>
        <a:bodyPr/>
        <a:lstStyle/>
        <a:p>
          <a:endParaRPr lang="en-US"/>
        </a:p>
      </dgm:t>
    </dgm:pt>
    <dgm:pt modelId="{9D4EE2B5-BBA7-2A48-9960-E2CAE5E0D5A6}">
      <dgm:prSet phldrT="[Text]"/>
      <dgm:spPr/>
      <dgm:t>
        <a:bodyPr/>
        <a:lstStyle/>
        <a:p>
          <a:r>
            <a:rPr lang="en-US" dirty="0" smtClean="0"/>
            <a:t>Influencing for Results</a:t>
          </a:r>
          <a:endParaRPr lang="en-US" dirty="0"/>
        </a:p>
      </dgm:t>
    </dgm:pt>
    <dgm:pt modelId="{BF454D95-38B2-C546-92C5-782135CD28A9}" type="parTrans" cxnId="{F072E863-3EFD-5F4B-A504-26A46A35BBF3}">
      <dgm:prSet/>
      <dgm:spPr/>
      <dgm:t>
        <a:bodyPr/>
        <a:lstStyle/>
        <a:p>
          <a:endParaRPr lang="en-US"/>
        </a:p>
      </dgm:t>
    </dgm:pt>
    <dgm:pt modelId="{B670FED7-C789-4F4C-9538-7A7C3004F85D}" type="sibTrans" cxnId="{F072E863-3EFD-5F4B-A504-26A46A35BBF3}">
      <dgm:prSet/>
      <dgm:spPr/>
      <dgm:t>
        <a:bodyPr/>
        <a:lstStyle/>
        <a:p>
          <a:endParaRPr lang="en-US"/>
        </a:p>
      </dgm:t>
    </dgm:pt>
    <dgm:pt modelId="{DD70FF4D-0299-C142-92FE-6CF888639005}">
      <dgm:prSet phldrT="[Text]"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Impact and Influence</a:t>
          </a:r>
          <a:endParaRPr lang="en-US" sz="1600" dirty="0"/>
        </a:p>
      </dgm:t>
    </dgm:pt>
    <dgm:pt modelId="{902D9E41-121C-4548-9B3B-601D2D49AFAA}" type="parTrans" cxnId="{8EC40976-250A-B842-8418-5997FC5C075D}">
      <dgm:prSet/>
      <dgm:spPr/>
      <dgm:t>
        <a:bodyPr/>
        <a:lstStyle/>
        <a:p>
          <a:endParaRPr lang="en-US"/>
        </a:p>
      </dgm:t>
    </dgm:pt>
    <dgm:pt modelId="{3AFE4F91-2D66-F24A-B9A8-252C802D8195}" type="sibTrans" cxnId="{8EC40976-250A-B842-8418-5997FC5C075D}">
      <dgm:prSet/>
      <dgm:spPr/>
      <dgm:t>
        <a:bodyPr/>
        <a:lstStyle/>
        <a:p>
          <a:endParaRPr lang="en-US"/>
        </a:p>
      </dgm:t>
    </dgm:pt>
    <dgm:pt modelId="{DC70AB52-E59D-E94F-9382-A866852C107B}">
      <dgm:prSet phldrT="[Text]"/>
      <dgm:spPr/>
      <dgm:t>
        <a:bodyPr/>
        <a:lstStyle/>
        <a:p>
          <a:r>
            <a:rPr lang="en-US" dirty="0" smtClean="0"/>
            <a:t>Problem Solving</a:t>
          </a:r>
          <a:endParaRPr lang="en-US" dirty="0"/>
        </a:p>
      </dgm:t>
    </dgm:pt>
    <dgm:pt modelId="{56A66DDF-A4CC-D64D-8ABB-F404FFFB2A18}" type="parTrans" cxnId="{9E6A2C85-73BE-084A-B6D8-BB2FAB7AB738}">
      <dgm:prSet/>
      <dgm:spPr/>
      <dgm:t>
        <a:bodyPr/>
        <a:lstStyle/>
        <a:p>
          <a:endParaRPr lang="en-US"/>
        </a:p>
      </dgm:t>
    </dgm:pt>
    <dgm:pt modelId="{9E721D3E-291F-5B45-A3AA-9BB6760E19DF}" type="sibTrans" cxnId="{9E6A2C85-73BE-084A-B6D8-BB2FAB7AB738}">
      <dgm:prSet/>
      <dgm:spPr/>
      <dgm:t>
        <a:bodyPr/>
        <a:lstStyle/>
        <a:p>
          <a:endParaRPr lang="en-US"/>
        </a:p>
      </dgm:t>
    </dgm:pt>
    <dgm:pt modelId="{7E74DDD4-B4C7-A845-AE00-15A667B78B60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dirty="0" smtClean="0"/>
            <a:t>Analytical Thinking</a:t>
          </a:r>
          <a:br>
            <a:rPr lang="en-US" sz="1600" dirty="0" smtClean="0"/>
          </a:br>
          <a:r>
            <a:rPr lang="en-US" sz="800" dirty="0" smtClean="0"/>
            <a:t> </a:t>
          </a:r>
          <a:endParaRPr lang="en-US" sz="1600" dirty="0"/>
        </a:p>
      </dgm:t>
    </dgm:pt>
    <dgm:pt modelId="{E72F052A-A293-554D-97CE-08FB6DCC2C66}" type="parTrans" cxnId="{2C8E8DB9-D2B6-3B46-BE87-4DE3A03858C4}">
      <dgm:prSet/>
      <dgm:spPr/>
      <dgm:t>
        <a:bodyPr/>
        <a:lstStyle/>
        <a:p>
          <a:endParaRPr lang="en-US"/>
        </a:p>
      </dgm:t>
    </dgm:pt>
    <dgm:pt modelId="{099BEBBF-9D80-C144-99AF-C51A50EC57C8}" type="sibTrans" cxnId="{2C8E8DB9-D2B6-3B46-BE87-4DE3A03858C4}">
      <dgm:prSet/>
      <dgm:spPr/>
      <dgm:t>
        <a:bodyPr/>
        <a:lstStyle/>
        <a:p>
          <a:endParaRPr lang="en-US"/>
        </a:p>
      </dgm:t>
    </dgm:pt>
    <dgm:pt modelId="{8B077F5C-D97A-9E45-9E4E-BA220A161DD1}">
      <dgm:prSet phldrT="[Text]" custT="1"/>
      <dgm:spPr/>
      <dgm:t>
        <a:bodyPr/>
        <a:lstStyle/>
        <a:p>
          <a:pPr marL="168275" indent="-168275">
            <a:spcAft>
              <a:spcPts val="600"/>
            </a:spcAft>
          </a:pPr>
          <a:r>
            <a:rPr lang="en-US" sz="1600" dirty="0" smtClean="0"/>
            <a:t>Conceptual Thinking</a:t>
          </a:r>
          <a:endParaRPr lang="en-US" sz="1600" dirty="0"/>
        </a:p>
      </dgm:t>
    </dgm:pt>
    <dgm:pt modelId="{2F27F7AB-724A-204B-AC69-EE7CF5589EC0}" type="parTrans" cxnId="{695D4D8E-2E66-564F-9822-F2AE80157FAB}">
      <dgm:prSet/>
      <dgm:spPr/>
      <dgm:t>
        <a:bodyPr/>
        <a:lstStyle/>
        <a:p>
          <a:endParaRPr lang="en-US"/>
        </a:p>
      </dgm:t>
    </dgm:pt>
    <dgm:pt modelId="{0B0724C9-D300-9048-99C7-030E5BA6FE10}" type="sibTrans" cxnId="{695D4D8E-2E66-564F-9822-F2AE80157FAB}">
      <dgm:prSet/>
      <dgm:spPr/>
      <dgm:t>
        <a:bodyPr/>
        <a:lstStyle/>
        <a:p>
          <a:endParaRPr lang="en-US"/>
        </a:p>
      </dgm:t>
    </dgm:pt>
    <dgm:pt modelId="{AEEC5059-1224-45E0-8C78-0CCBBC931F7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Monitoring &amp; Directiveness /</a:t>
          </a:r>
          <a:br>
            <a:rPr lang="en-US" sz="1600" dirty="0" smtClean="0"/>
          </a:br>
          <a:r>
            <a:rPr lang="en-US" sz="1600" dirty="0" smtClean="0"/>
            <a:t>Holding People Accountable</a:t>
          </a:r>
          <a:endParaRPr lang="en-US" sz="1600" dirty="0"/>
        </a:p>
      </dgm:t>
    </dgm:pt>
    <dgm:pt modelId="{A4329037-A39F-457A-8EAB-CBF97CCCDCB3}" type="parTrans" cxnId="{6F49284A-C22D-4797-A5B6-BAEF356DE305}">
      <dgm:prSet/>
      <dgm:spPr/>
      <dgm:t>
        <a:bodyPr/>
        <a:lstStyle/>
        <a:p>
          <a:endParaRPr lang="en-US"/>
        </a:p>
      </dgm:t>
    </dgm:pt>
    <dgm:pt modelId="{5F2CADEC-8272-4B54-9468-298196C5D845}" type="sibTrans" cxnId="{6F49284A-C22D-4797-A5B6-BAEF356DE305}">
      <dgm:prSet/>
      <dgm:spPr/>
      <dgm:t>
        <a:bodyPr/>
        <a:lstStyle/>
        <a:p>
          <a:endParaRPr lang="en-US"/>
        </a:p>
      </dgm:t>
    </dgm:pt>
    <dgm:pt modelId="{CA01B73D-4E39-474F-A6A1-0583F09F327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Initiative &amp; Persistence</a:t>
          </a:r>
          <a:endParaRPr lang="en-US" sz="1600" dirty="0"/>
        </a:p>
      </dgm:t>
    </dgm:pt>
    <dgm:pt modelId="{A955E2B2-DABA-4433-A5C1-25DE610404A4}" type="parTrans" cxnId="{EB0D4E70-DC7B-4E06-B2F5-714F61782028}">
      <dgm:prSet/>
      <dgm:spPr/>
      <dgm:t>
        <a:bodyPr/>
        <a:lstStyle/>
        <a:p>
          <a:endParaRPr lang="en-US"/>
        </a:p>
      </dgm:t>
    </dgm:pt>
    <dgm:pt modelId="{1CB0E7B3-889A-48E1-9125-511EEA187DBB}" type="sibTrans" cxnId="{EB0D4E70-DC7B-4E06-B2F5-714F61782028}">
      <dgm:prSet/>
      <dgm:spPr/>
      <dgm:t>
        <a:bodyPr/>
        <a:lstStyle/>
        <a:p>
          <a:endParaRPr lang="en-US"/>
        </a:p>
      </dgm:t>
    </dgm:pt>
    <dgm:pt modelId="{752A045B-2651-47B4-B7CF-2DB4BC7EEE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1600" dirty="0" smtClean="0"/>
            <a:t>Planning Ahead</a:t>
          </a:r>
          <a:endParaRPr lang="en-US" sz="1600" dirty="0"/>
        </a:p>
      </dgm:t>
    </dgm:pt>
    <dgm:pt modelId="{0DE486CC-E6EF-49B0-8CA9-5A3B7C27044D}" type="parTrans" cxnId="{BBFB33C5-0B32-4D27-954A-F71574D64A7F}">
      <dgm:prSet/>
      <dgm:spPr/>
      <dgm:t>
        <a:bodyPr/>
        <a:lstStyle/>
        <a:p>
          <a:endParaRPr lang="en-US"/>
        </a:p>
      </dgm:t>
    </dgm:pt>
    <dgm:pt modelId="{504407C7-7539-404C-96F7-3449AE50B3AD}" type="sibTrans" cxnId="{BBFB33C5-0B32-4D27-954A-F71574D64A7F}">
      <dgm:prSet/>
      <dgm:spPr/>
      <dgm:t>
        <a:bodyPr/>
        <a:lstStyle/>
        <a:p>
          <a:endParaRPr lang="en-US"/>
        </a:p>
      </dgm:t>
    </dgm:pt>
    <dgm:pt modelId="{BAA24409-1CC5-4917-BE4E-18FF39D2F65B}">
      <dgm:prSet/>
      <dgm:spPr/>
      <dgm:t>
        <a:bodyPr/>
        <a:lstStyle/>
        <a:p>
          <a:r>
            <a:rPr lang="en-US" dirty="0" smtClean="0"/>
            <a:t>Personal Effectiveness</a:t>
          </a:r>
          <a:endParaRPr lang="en-US" dirty="0"/>
        </a:p>
      </dgm:t>
    </dgm:pt>
    <dgm:pt modelId="{8A86104F-A6B5-4555-BFCF-EF3EC54F1168}" type="parTrans" cxnId="{9E5EAA98-AAA1-4C4F-8DD4-C95D962A6FD0}">
      <dgm:prSet/>
      <dgm:spPr/>
      <dgm:t>
        <a:bodyPr/>
        <a:lstStyle/>
        <a:p>
          <a:endParaRPr lang="en-US"/>
        </a:p>
      </dgm:t>
    </dgm:pt>
    <dgm:pt modelId="{9ED4D09A-1F32-48FA-BC44-1EBDB6795D19}" type="sibTrans" cxnId="{9E5EAA98-AAA1-4C4F-8DD4-C95D962A6FD0}">
      <dgm:prSet/>
      <dgm:spPr/>
      <dgm:t>
        <a:bodyPr/>
        <a:lstStyle/>
        <a:p>
          <a:endParaRPr lang="en-US"/>
        </a:p>
      </dgm:t>
    </dgm:pt>
    <dgm:pt modelId="{90EAA07D-88D9-43D5-82F1-08B28C18A806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Team Leadership /</a:t>
          </a:r>
          <a:br>
            <a:rPr lang="en-US" sz="1600" dirty="0" smtClean="0"/>
          </a:br>
          <a:r>
            <a:rPr lang="en-US" sz="1600" dirty="0" smtClean="0"/>
            <a:t>Engaging the Team</a:t>
          </a:r>
          <a:endParaRPr lang="en-US" sz="1600" dirty="0"/>
        </a:p>
      </dgm:t>
    </dgm:pt>
    <dgm:pt modelId="{A1C6E068-DD7E-47D0-B9B7-46664C91D198}" type="parTrans" cxnId="{9FBC73C3-0030-4879-A5F3-B5ECE8289750}">
      <dgm:prSet/>
      <dgm:spPr/>
      <dgm:t>
        <a:bodyPr/>
        <a:lstStyle/>
        <a:p>
          <a:endParaRPr lang="en-US"/>
        </a:p>
      </dgm:t>
    </dgm:pt>
    <dgm:pt modelId="{87528243-6935-41B3-B7EA-1629828C24CA}" type="sibTrans" cxnId="{9FBC73C3-0030-4879-A5F3-B5ECE8289750}">
      <dgm:prSet/>
      <dgm:spPr/>
      <dgm:t>
        <a:bodyPr/>
        <a:lstStyle/>
        <a:p>
          <a:endParaRPr lang="en-US"/>
        </a:p>
      </dgm:t>
    </dgm:pt>
    <dgm:pt modelId="{EB630272-D10B-4DE8-A90E-9DE772ACFD60}">
      <dgm:prSet custT="1"/>
      <dgm:spPr/>
      <dgm:t>
        <a:bodyPr/>
        <a:lstStyle/>
        <a:p>
          <a:pPr>
            <a:spcBef>
              <a:spcPts val="1200"/>
            </a:spcBef>
            <a:spcAft>
              <a:spcPts val="1200"/>
            </a:spcAft>
          </a:pPr>
          <a:r>
            <a:rPr lang="en-US" sz="1600" dirty="0" smtClean="0"/>
            <a:t>Developing Others</a:t>
          </a:r>
          <a:endParaRPr lang="en-US" sz="1600" dirty="0"/>
        </a:p>
      </dgm:t>
    </dgm:pt>
    <dgm:pt modelId="{86D2EE57-D3C2-4031-AF24-99C5B691C541}" type="parTrans" cxnId="{F67113D9-62F3-4527-B0EF-5E96A5CB9EAD}">
      <dgm:prSet/>
      <dgm:spPr/>
      <dgm:t>
        <a:bodyPr/>
        <a:lstStyle/>
        <a:p>
          <a:endParaRPr lang="en-US"/>
        </a:p>
      </dgm:t>
    </dgm:pt>
    <dgm:pt modelId="{FA1B43D8-8321-4934-9B61-D6DE2518907A}" type="sibTrans" cxnId="{F67113D9-62F3-4527-B0EF-5E96A5CB9EAD}">
      <dgm:prSet/>
      <dgm:spPr/>
      <dgm:t>
        <a:bodyPr/>
        <a:lstStyle/>
        <a:p>
          <a:endParaRPr lang="en-US"/>
        </a:p>
      </dgm:t>
    </dgm:pt>
    <dgm:pt modelId="{9B6C9603-43DC-3549-AB54-362019D3EF75}" type="pres">
      <dgm:prSet presAssocID="{438D4AF1-AF46-D448-9B4D-EDE1397FE0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79557-5E8C-CD43-8428-040F7BEF13D3}" type="pres">
      <dgm:prSet presAssocID="{438D4AF1-AF46-D448-9B4D-EDE1397FE02D}" presName="children" presStyleCnt="0"/>
      <dgm:spPr/>
    </dgm:pt>
    <dgm:pt modelId="{01740BD4-BCFC-B847-9270-6F6F18BE9723}" type="pres">
      <dgm:prSet presAssocID="{438D4AF1-AF46-D448-9B4D-EDE1397FE02D}" presName="child1group" presStyleCnt="0"/>
      <dgm:spPr/>
    </dgm:pt>
    <dgm:pt modelId="{D14589A6-406C-2840-BC6A-76E85B243014}" type="pres">
      <dgm:prSet presAssocID="{438D4AF1-AF46-D448-9B4D-EDE1397FE02D}" presName="child1" presStyleLbl="bgAcc1" presStyleIdx="0" presStyleCnt="3" custScaleX="178112" custScaleY="186621" custLinFactNeighborX="-42600" custLinFactNeighborY="2487"/>
      <dgm:spPr/>
      <dgm:t>
        <a:bodyPr/>
        <a:lstStyle/>
        <a:p>
          <a:endParaRPr lang="en-US"/>
        </a:p>
      </dgm:t>
    </dgm:pt>
    <dgm:pt modelId="{EABB9A0C-4530-A94E-932F-C7D75AB0B50A}" type="pres">
      <dgm:prSet presAssocID="{438D4AF1-AF46-D448-9B4D-EDE1397FE02D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90C12-2A3A-344B-AA57-492DEEC54954}" type="pres">
      <dgm:prSet presAssocID="{438D4AF1-AF46-D448-9B4D-EDE1397FE02D}" presName="child2group" presStyleCnt="0"/>
      <dgm:spPr/>
    </dgm:pt>
    <dgm:pt modelId="{F81F5FA6-39BA-FC48-8587-90E18799D561}" type="pres">
      <dgm:prSet presAssocID="{438D4AF1-AF46-D448-9B4D-EDE1397FE02D}" presName="child2" presStyleLbl="bgAcc1" presStyleIdx="1" presStyleCnt="3" custScaleX="157481" custScaleY="166976" custLinFactNeighborX="55344" custLinFactNeighborY="-5522"/>
      <dgm:spPr/>
      <dgm:t>
        <a:bodyPr/>
        <a:lstStyle/>
        <a:p>
          <a:endParaRPr lang="en-US"/>
        </a:p>
      </dgm:t>
    </dgm:pt>
    <dgm:pt modelId="{27DC3BC4-CA0C-474A-BBA5-DCF1F164A4AE}" type="pres">
      <dgm:prSet presAssocID="{438D4AF1-AF46-D448-9B4D-EDE1397FE02D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02CDB-86E5-9546-8C94-C434BC25430F}" type="pres">
      <dgm:prSet presAssocID="{438D4AF1-AF46-D448-9B4D-EDE1397FE02D}" presName="child3group" presStyleCnt="0"/>
      <dgm:spPr/>
    </dgm:pt>
    <dgm:pt modelId="{54A7FFC7-1686-4641-A332-6CC69AF0FB47}" type="pres">
      <dgm:prSet presAssocID="{438D4AF1-AF46-D448-9B4D-EDE1397FE02D}" presName="child3" presStyleLbl="bgAcc1" presStyleIdx="2" presStyleCnt="3" custScaleX="152455" custScaleY="113307" custLinFactNeighborX="50522" custLinFactNeighborY="-39824"/>
      <dgm:spPr/>
      <dgm:t>
        <a:bodyPr/>
        <a:lstStyle/>
        <a:p>
          <a:endParaRPr lang="en-US"/>
        </a:p>
      </dgm:t>
    </dgm:pt>
    <dgm:pt modelId="{8AA60D03-5447-534E-886D-0A7FF0AFBE72}" type="pres">
      <dgm:prSet presAssocID="{438D4AF1-AF46-D448-9B4D-EDE1397FE02D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897CB-9D50-D143-8406-D29A3A05B209}" type="pres">
      <dgm:prSet presAssocID="{438D4AF1-AF46-D448-9B4D-EDE1397FE02D}" presName="childPlaceholder" presStyleCnt="0"/>
      <dgm:spPr/>
    </dgm:pt>
    <dgm:pt modelId="{420C11CE-7A27-CC48-B45F-E7673E58A9F9}" type="pres">
      <dgm:prSet presAssocID="{438D4AF1-AF46-D448-9B4D-EDE1397FE02D}" presName="circle" presStyleCnt="0"/>
      <dgm:spPr/>
    </dgm:pt>
    <dgm:pt modelId="{5BF82078-0B5F-9540-B6A9-2C450AD82B33}" type="pres">
      <dgm:prSet presAssocID="{438D4AF1-AF46-D448-9B4D-EDE1397FE02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6FBFD-BE0D-3C4D-B302-E437BF3097B8}" type="pres">
      <dgm:prSet presAssocID="{438D4AF1-AF46-D448-9B4D-EDE1397FE02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9FCFA-BDBD-C548-BDB8-0B98EE54389D}" type="pres">
      <dgm:prSet presAssocID="{438D4AF1-AF46-D448-9B4D-EDE1397FE02D}" presName="quadrant3" presStyleLbl="node1" presStyleIdx="2" presStyleCnt="4" custLinFactNeighborX="680" custLinFactNeighborY="-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901A-1A69-EF44-810E-8085D27DBAA7}" type="pres">
      <dgm:prSet presAssocID="{438D4AF1-AF46-D448-9B4D-EDE1397FE02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9352E-2042-744A-8627-1DE9F93AB387}" type="pres">
      <dgm:prSet presAssocID="{438D4AF1-AF46-D448-9B4D-EDE1397FE02D}" presName="quadrantPlaceholder" presStyleCnt="0"/>
      <dgm:spPr/>
    </dgm:pt>
    <dgm:pt modelId="{FBF7901D-06D1-E641-9F79-878F2C885FED}" type="pres">
      <dgm:prSet presAssocID="{438D4AF1-AF46-D448-9B4D-EDE1397FE02D}" presName="center1" presStyleLbl="fgShp" presStyleIdx="0" presStyleCnt="2"/>
      <dgm:spPr/>
    </dgm:pt>
    <dgm:pt modelId="{4B99108F-AD89-A141-8F95-8BB8E0BF1268}" type="pres">
      <dgm:prSet presAssocID="{438D4AF1-AF46-D448-9B4D-EDE1397FE02D}" presName="center2" presStyleLbl="fgShp" presStyleIdx="1" presStyleCnt="2"/>
      <dgm:spPr/>
    </dgm:pt>
  </dgm:ptLst>
  <dgm:cxnLst>
    <dgm:cxn modelId="{EDB0C4E7-5671-4319-B0AB-3CE8BBD2A62C}" type="presOf" srcId="{BF744D4E-718F-2743-975C-598AFA9D5E22}" destId="{EABB9A0C-4530-A94E-932F-C7D75AB0B50A}" srcOrd="1" destOrd="0" presId="urn:microsoft.com/office/officeart/2005/8/layout/cycle4"/>
    <dgm:cxn modelId="{6F49284A-C22D-4797-A5B6-BAEF356DE305}" srcId="{D8FE3145-9CAC-3E48-8900-F8DD75BC7F42}" destId="{AEEC5059-1224-45E0-8C78-0CCBBC931F74}" srcOrd="1" destOrd="0" parTransId="{A4329037-A39F-457A-8EAB-CBF97CCCDCB3}" sibTransId="{5F2CADEC-8272-4B54-9468-298196C5D845}"/>
    <dgm:cxn modelId="{BBFB33C5-0B32-4D27-954A-F71574D64A7F}" srcId="{D8FE3145-9CAC-3E48-8900-F8DD75BC7F42}" destId="{752A045B-2651-47B4-B7CF-2DB4BC7EEE1B}" srcOrd="3" destOrd="0" parTransId="{0DE486CC-E6EF-49B0-8CA9-5A3B7C27044D}" sibTransId="{504407C7-7539-404C-96F7-3449AE50B3AD}"/>
    <dgm:cxn modelId="{8CE69DCD-68F8-4418-871E-1E2E52309A04}" type="presOf" srcId="{7E74DDD4-B4C7-A845-AE00-15A667B78B60}" destId="{54A7FFC7-1686-4641-A332-6CC69AF0FB47}" srcOrd="0" destOrd="0" presId="urn:microsoft.com/office/officeart/2005/8/layout/cycle4"/>
    <dgm:cxn modelId="{9E6A2C85-73BE-084A-B6D8-BB2FAB7AB738}" srcId="{438D4AF1-AF46-D448-9B4D-EDE1397FE02D}" destId="{DC70AB52-E59D-E94F-9382-A866852C107B}" srcOrd="2" destOrd="0" parTransId="{56A66DDF-A4CC-D64D-8ABB-F404FFFB2A18}" sibTransId="{9E721D3E-291F-5B45-A3AA-9BB6760E19DF}"/>
    <dgm:cxn modelId="{1D6C1125-9D85-44BA-B5D0-5146ADA623C5}" type="presOf" srcId="{9D4EE2B5-BBA7-2A48-9960-E2CAE5E0D5A6}" destId="{4E66FBFD-BE0D-3C4D-B302-E437BF3097B8}" srcOrd="0" destOrd="0" presId="urn:microsoft.com/office/officeart/2005/8/layout/cycle4"/>
    <dgm:cxn modelId="{9E5EAA98-AAA1-4C4F-8DD4-C95D962A6FD0}" srcId="{438D4AF1-AF46-D448-9B4D-EDE1397FE02D}" destId="{BAA24409-1CC5-4917-BE4E-18FF39D2F65B}" srcOrd="3" destOrd="0" parTransId="{8A86104F-A6B5-4555-BFCF-EF3EC54F1168}" sibTransId="{9ED4D09A-1F32-48FA-BC44-1EBDB6795D19}"/>
    <dgm:cxn modelId="{2403472F-758C-4A40-9AE4-1384A494B29A}" type="presOf" srcId="{DD70FF4D-0299-C142-92FE-6CF888639005}" destId="{F81F5FA6-39BA-FC48-8587-90E18799D561}" srcOrd="0" destOrd="0" presId="urn:microsoft.com/office/officeart/2005/8/layout/cycle4"/>
    <dgm:cxn modelId="{E2D1F6C4-70EE-41E9-9E23-2EB16A747A88}" type="presOf" srcId="{752A045B-2651-47B4-B7CF-2DB4BC7EEE1B}" destId="{D14589A6-406C-2840-BC6A-76E85B243014}" srcOrd="0" destOrd="3" presId="urn:microsoft.com/office/officeart/2005/8/layout/cycle4"/>
    <dgm:cxn modelId="{9FBC73C3-0030-4879-A5F3-B5ECE8289750}" srcId="{9D4EE2B5-BBA7-2A48-9960-E2CAE5E0D5A6}" destId="{90EAA07D-88D9-43D5-82F1-08B28C18A806}" srcOrd="1" destOrd="0" parTransId="{A1C6E068-DD7E-47D0-B9B7-46664C91D198}" sibTransId="{87528243-6935-41B3-B7EA-1629828C24CA}"/>
    <dgm:cxn modelId="{9C19E668-C5B3-4B1E-8C68-D58A80036BFF}" type="presOf" srcId="{CA01B73D-4E39-474F-A6A1-0583F09F327B}" destId="{D14589A6-406C-2840-BC6A-76E85B243014}" srcOrd="0" destOrd="2" presId="urn:microsoft.com/office/officeart/2005/8/layout/cycle4"/>
    <dgm:cxn modelId="{63BB9177-5B37-4377-81B3-D3FB6A068F20}" type="presOf" srcId="{EB630272-D10B-4DE8-A90E-9DE772ACFD60}" destId="{F81F5FA6-39BA-FC48-8587-90E18799D561}" srcOrd="0" destOrd="2" presId="urn:microsoft.com/office/officeart/2005/8/layout/cycle4"/>
    <dgm:cxn modelId="{46060F36-5BB3-604B-9FC8-B5368F9867C0}" srcId="{438D4AF1-AF46-D448-9B4D-EDE1397FE02D}" destId="{D8FE3145-9CAC-3E48-8900-F8DD75BC7F42}" srcOrd="0" destOrd="0" parTransId="{8D6B4A2F-F24E-0643-B2D4-13A30A05EAF5}" sibTransId="{EF02D005-C8F1-1448-9737-D26631A1F8F7}"/>
    <dgm:cxn modelId="{F67113D9-62F3-4527-B0EF-5E96A5CB9EAD}" srcId="{9D4EE2B5-BBA7-2A48-9960-E2CAE5E0D5A6}" destId="{EB630272-D10B-4DE8-A90E-9DE772ACFD60}" srcOrd="2" destOrd="0" parTransId="{86D2EE57-D3C2-4031-AF24-99C5B691C541}" sibTransId="{FA1B43D8-8321-4934-9B61-D6DE2518907A}"/>
    <dgm:cxn modelId="{CDA9DF2F-7530-4051-8EB4-D2AF62E6389F}" type="presOf" srcId="{BAA24409-1CC5-4917-BE4E-18FF39D2F65B}" destId="{B1AA901A-1A69-EF44-810E-8085D27DBAA7}" srcOrd="0" destOrd="0" presId="urn:microsoft.com/office/officeart/2005/8/layout/cycle4"/>
    <dgm:cxn modelId="{CAF992F0-593D-471B-A4CE-1B6A130CB2C8}" type="presOf" srcId="{90EAA07D-88D9-43D5-82F1-08B28C18A806}" destId="{F81F5FA6-39BA-FC48-8587-90E18799D561}" srcOrd="0" destOrd="1" presId="urn:microsoft.com/office/officeart/2005/8/layout/cycle4"/>
    <dgm:cxn modelId="{695D4D8E-2E66-564F-9822-F2AE80157FAB}" srcId="{DC70AB52-E59D-E94F-9382-A866852C107B}" destId="{8B077F5C-D97A-9E45-9E4E-BA220A161DD1}" srcOrd="1" destOrd="0" parTransId="{2F27F7AB-724A-204B-AC69-EE7CF5589EC0}" sibTransId="{0B0724C9-D300-9048-99C7-030E5BA6FE10}"/>
    <dgm:cxn modelId="{EB0D4E70-DC7B-4E06-B2F5-714F61782028}" srcId="{D8FE3145-9CAC-3E48-8900-F8DD75BC7F42}" destId="{CA01B73D-4E39-474F-A6A1-0583F09F327B}" srcOrd="2" destOrd="0" parTransId="{A955E2B2-DABA-4433-A5C1-25DE610404A4}" sibTransId="{1CB0E7B3-889A-48E1-9125-511EEA187DBB}"/>
    <dgm:cxn modelId="{9EAD5FF4-E9C9-0547-8C80-A67D0C82BB7D}" srcId="{D8FE3145-9CAC-3E48-8900-F8DD75BC7F42}" destId="{BF744D4E-718F-2743-975C-598AFA9D5E22}" srcOrd="0" destOrd="0" parTransId="{D9CF2BB0-2D7A-A340-8E35-EE4F463AE828}" sibTransId="{5101DF01-34A4-0F40-AB77-B52396B500D1}"/>
    <dgm:cxn modelId="{8EC40976-250A-B842-8418-5997FC5C075D}" srcId="{9D4EE2B5-BBA7-2A48-9960-E2CAE5E0D5A6}" destId="{DD70FF4D-0299-C142-92FE-6CF888639005}" srcOrd="0" destOrd="0" parTransId="{902D9E41-121C-4548-9B3B-601D2D49AFAA}" sibTransId="{3AFE4F91-2D66-F24A-B9A8-252C802D8195}"/>
    <dgm:cxn modelId="{B2750A4C-3577-4771-A2E1-B07EC2ADADF7}" type="presOf" srcId="{DC70AB52-E59D-E94F-9382-A866852C107B}" destId="{7C49FCFA-BDBD-C548-BDB8-0B98EE54389D}" srcOrd="0" destOrd="0" presId="urn:microsoft.com/office/officeart/2005/8/layout/cycle4"/>
    <dgm:cxn modelId="{8A6A2ACE-74A8-40C3-9ED0-7CADD58E283A}" type="presOf" srcId="{90EAA07D-88D9-43D5-82F1-08B28C18A806}" destId="{27DC3BC4-CA0C-474A-BBA5-DCF1F164A4AE}" srcOrd="1" destOrd="1" presId="urn:microsoft.com/office/officeart/2005/8/layout/cycle4"/>
    <dgm:cxn modelId="{C7C4EFD6-0401-4185-A3EE-BB8E67A968FF}" type="presOf" srcId="{7E74DDD4-B4C7-A845-AE00-15A667B78B60}" destId="{8AA60D03-5447-534E-886D-0A7FF0AFBE72}" srcOrd="1" destOrd="0" presId="urn:microsoft.com/office/officeart/2005/8/layout/cycle4"/>
    <dgm:cxn modelId="{0B41B05B-DBBC-4238-8FAE-3FA1CFF9F7B8}" type="presOf" srcId="{8B077F5C-D97A-9E45-9E4E-BA220A161DD1}" destId="{54A7FFC7-1686-4641-A332-6CC69AF0FB47}" srcOrd="0" destOrd="1" presId="urn:microsoft.com/office/officeart/2005/8/layout/cycle4"/>
    <dgm:cxn modelId="{9D9EFF12-10DA-4230-97F2-6038F29A1294}" type="presOf" srcId="{D8FE3145-9CAC-3E48-8900-F8DD75BC7F42}" destId="{5BF82078-0B5F-9540-B6A9-2C450AD82B33}" srcOrd="0" destOrd="0" presId="urn:microsoft.com/office/officeart/2005/8/layout/cycle4"/>
    <dgm:cxn modelId="{06D212D7-DF6B-4C04-AAF3-4060FCA3694A}" type="presOf" srcId="{DD70FF4D-0299-C142-92FE-6CF888639005}" destId="{27DC3BC4-CA0C-474A-BBA5-DCF1F164A4AE}" srcOrd="1" destOrd="0" presId="urn:microsoft.com/office/officeart/2005/8/layout/cycle4"/>
    <dgm:cxn modelId="{67100EF3-4B84-4E30-8C33-67A71E985F17}" type="presOf" srcId="{EB630272-D10B-4DE8-A90E-9DE772ACFD60}" destId="{27DC3BC4-CA0C-474A-BBA5-DCF1F164A4AE}" srcOrd="1" destOrd="2" presId="urn:microsoft.com/office/officeart/2005/8/layout/cycle4"/>
    <dgm:cxn modelId="{F072E863-3EFD-5F4B-A504-26A46A35BBF3}" srcId="{438D4AF1-AF46-D448-9B4D-EDE1397FE02D}" destId="{9D4EE2B5-BBA7-2A48-9960-E2CAE5E0D5A6}" srcOrd="1" destOrd="0" parTransId="{BF454D95-38B2-C546-92C5-782135CD28A9}" sibTransId="{B670FED7-C789-4F4C-9538-7A7C3004F85D}"/>
    <dgm:cxn modelId="{BC09FF1B-F37D-488F-872D-D280EFEEE202}" type="presOf" srcId="{AEEC5059-1224-45E0-8C78-0CCBBC931F74}" destId="{D14589A6-406C-2840-BC6A-76E85B243014}" srcOrd="0" destOrd="1" presId="urn:microsoft.com/office/officeart/2005/8/layout/cycle4"/>
    <dgm:cxn modelId="{54304A64-032C-45D3-BD55-841243DFFEB0}" type="presOf" srcId="{438D4AF1-AF46-D448-9B4D-EDE1397FE02D}" destId="{9B6C9603-43DC-3549-AB54-362019D3EF75}" srcOrd="0" destOrd="0" presId="urn:microsoft.com/office/officeart/2005/8/layout/cycle4"/>
    <dgm:cxn modelId="{04B16545-6FE7-4C32-A9A3-C3F30387768F}" type="presOf" srcId="{CA01B73D-4E39-474F-A6A1-0583F09F327B}" destId="{EABB9A0C-4530-A94E-932F-C7D75AB0B50A}" srcOrd="1" destOrd="2" presId="urn:microsoft.com/office/officeart/2005/8/layout/cycle4"/>
    <dgm:cxn modelId="{BBE2D2F2-E048-47FA-ACB6-EBFEB13EA4D2}" type="presOf" srcId="{BF744D4E-718F-2743-975C-598AFA9D5E22}" destId="{D14589A6-406C-2840-BC6A-76E85B243014}" srcOrd="0" destOrd="0" presId="urn:microsoft.com/office/officeart/2005/8/layout/cycle4"/>
    <dgm:cxn modelId="{280D5A9B-D16F-437A-9C57-654163EAF7E4}" type="presOf" srcId="{752A045B-2651-47B4-B7CF-2DB4BC7EEE1B}" destId="{EABB9A0C-4530-A94E-932F-C7D75AB0B50A}" srcOrd="1" destOrd="3" presId="urn:microsoft.com/office/officeart/2005/8/layout/cycle4"/>
    <dgm:cxn modelId="{3B8A166F-567C-49FA-A0E0-BEA25DDBE1F2}" type="presOf" srcId="{8B077F5C-D97A-9E45-9E4E-BA220A161DD1}" destId="{8AA60D03-5447-534E-886D-0A7FF0AFBE72}" srcOrd="1" destOrd="1" presId="urn:microsoft.com/office/officeart/2005/8/layout/cycle4"/>
    <dgm:cxn modelId="{ABBE75EE-1060-477E-87DF-FAB3D1BD6D09}" type="presOf" srcId="{AEEC5059-1224-45E0-8C78-0CCBBC931F74}" destId="{EABB9A0C-4530-A94E-932F-C7D75AB0B50A}" srcOrd="1" destOrd="1" presId="urn:microsoft.com/office/officeart/2005/8/layout/cycle4"/>
    <dgm:cxn modelId="{2C8E8DB9-D2B6-3B46-BE87-4DE3A03858C4}" srcId="{DC70AB52-E59D-E94F-9382-A866852C107B}" destId="{7E74DDD4-B4C7-A845-AE00-15A667B78B60}" srcOrd="0" destOrd="0" parTransId="{E72F052A-A293-554D-97CE-08FB6DCC2C66}" sibTransId="{099BEBBF-9D80-C144-99AF-C51A50EC57C8}"/>
    <dgm:cxn modelId="{EC04E6DB-6308-4FD0-9AA5-D77933ED21BF}" type="presParOf" srcId="{9B6C9603-43DC-3549-AB54-362019D3EF75}" destId="{F8979557-5E8C-CD43-8428-040F7BEF13D3}" srcOrd="0" destOrd="0" presId="urn:microsoft.com/office/officeart/2005/8/layout/cycle4"/>
    <dgm:cxn modelId="{8BAA5246-AE74-47AC-AA14-BDA11416BA2D}" type="presParOf" srcId="{F8979557-5E8C-CD43-8428-040F7BEF13D3}" destId="{01740BD4-BCFC-B847-9270-6F6F18BE9723}" srcOrd="0" destOrd="0" presId="urn:microsoft.com/office/officeart/2005/8/layout/cycle4"/>
    <dgm:cxn modelId="{0F531272-E7B4-4DE3-AB3B-947673142EEE}" type="presParOf" srcId="{01740BD4-BCFC-B847-9270-6F6F18BE9723}" destId="{D14589A6-406C-2840-BC6A-76E85B243014}" srcOrd="0" destOrd="0" presId="urn:microsoft.com/office/officeart/2005/8/layout/cycle4"/>
    <dgm:cxn modelId="{A2F5B6E2-EDDB-41AD-8AC2-7434BC57CED0}" type="presParOf" srcId="{01740BD4-BCFC-B847-9270-6F6F18BE9723}" destId="{EABB9A0C-4530-A94E-932F-C7D75AB0B50A}" srcOrd="1" destOrd="0" presId="urn:microsoft.com/office/officeart/2005/8/layout/cycle4"/>
    <dgm:cxn modelId="{60090E2B-8E78-4562-B465-E9E66249E892}" type="presParOf" srcId="{F8979557-5E8C-CD43-8428-040F7BEF13D3}" destId="{15090C12-2A3A-344B-AA57-492DEEC54954}" srcOrd="1" destOrd="0" presId="urn:microsoft.com/office/officeart/2005/8/layout/cycle4"/>
    <dgm:cxn modelId="{3D87D531-42C3-4EDB-8057-F81396B1F635}" type="presParOf" srcId="{15090C12-2A3A-344B-AA57-492DEEC54954}" destId="{F81F5FA6-39BA-FC48-8587-90E18799D561}" srcOrd="0" destOrd="0" presId="urn:microsoft.com/office/officeart/2005/8/layout/cycle4"/>
    <dgm:cxn modelId="{7DA95FB2-9DF7-4DFC-BB4A-5FE8DF7DFCE6}" type="presParOf" srcId="{15090C12-2A3A-344B-AA57-492DEEC54954}" destId="{27DC3BC4-CA0C-474A-BBA5-DCF1F164A4AE}" srcOrd="1" destOrd="0" presId="urn:microsoft.com/office/officeart/2005/8/layout/cycle4"/>
    <dgm:cxn modelId="{3DA9262A-4F66-4E65-B577-7B81408C46DA}" type="presParOf" srcId="{F8979557-5E8C-CD43-8428-040F7BEF13D3}" destId="{12302CDB-86E5-9546-8C94-C434BC25430F}" srcOrd="2" destOrd="0" presId="urn:microsoft.com/office/officeart/2005/8/layout/cycle4"/>
    <dgm:cxn modelId="{92A1306C-2450-4876-88B2-EC1E6EC168DA}" type="presParOf" srcId="{12302CDB-86E5-9546-8C94-C434BC25430F}" destId="{54A7FFC7-1686-4641-A332-6CC69AF0FB47}" srcOrd="0" destOrd="0" presId="urn:microsoft.com/office/officeart/2005/8/layout/cycle4"/>
    <dgm:cxn modelId="{EC58DDCB-6DB5-483F-A868-F4AEBBAB3831}" type="presParOf" srcId="{12302CDB-86E5-9546-8C94-C434BC25430F}" destId="{8AA60D03-5447-534E-886D-0A7FF0AFBE72}" srcOrd="1" destOrd="0" presId="urn:microsoft.com/office/officeart/2005/8/layout/cycle4"/>
    <dgm:cxn modelId="{9F39A34A-3E61-465A-94CB-8801718D225A}" type="presParOf" srcId="{F8979557-5E8C-CD43-8428-040F7BEF13D3}" destId="{526897CB-9D50-D143-8406-D29A3A05B209}" srcOrd="3" destOrd="0" presId="urn:microsoft.com/office/officeart/2005/8/layout/cycle4"/>
    <dgm:cxn modelId="{CDFB3452-C328-4C7F-AC10-58DC39D08182}" type="presParOf" srcId="{9B6C9603-43DC-3549-AB54-362019D3EF75}" destId="{420C11CE-7A27-CC48-B45F-E7673E58A9F9}" srcOrd="1" destOrd="0" presId="urn:microsoft.com/office/officeart/2005/8/layout/cycle4"/>
    <dgm:cxn modelId="{CD57B599-E5EF-4F53-BE06-228755D1F319}" type="presParOf" srcId="{420C11CE-7A27-CC48-B45F-E7673E58A9F9}" destId="{5BF82078-0B5F-9540-B6A9-2C450AD82B33}" srcOrd="0" destOrd="0" presId="urn:microsoft.com/office/officeart/2005/8/layout/cycle4"/>
    <dgm:cxn modelId="{5C6E09B3-2A6D-42AB-AC52-0289425B96A2}" type="presParOf" srcId="{420C11CE-7A27-CC48-B45F-E7673E58A9F9}" destId="{4E66FBFD-BE0D-3C4D-B302-E437BF3097B8}" srcOrd="1" destOrd="0" presId="urn:microsoft.com/office/officeart/2005/8/layout/cycle4"/>
    <dgm:cxn modelId="{DF155469-AF6B-4AE8-9275-F0629D420DA9}" type="presParOf" srcId="{420C11CE-7A27-CC48-B45F-E7673E58A9F9}" destId="{7C49FCFA-BDBD-C548-BDB8-0B98EE54389D}" srcOrd="2" destOrd="0" presId="urn:microsoft.com/office/officeart/2005/8/layout/cycle4"/>
    <dgm:cxn modelId="{AEAEA3FE-1509-4D71-9965-A8A546EBDD4E}" type="presParOf" srcId="{420C11CE-7A27-CC48-B45F-E7673E58A9F9}" destId="{B1AA901A-1A69-EF44-810E-8085D27DBAA7}" srcOrd="3" destOrd="0" presId="urn:microsoft.com/office/officeart/2005/8/layout/cycle4"/>
    <dgm:cxn modelId="{6B9B6D19-6832-4081-86AC-196E41996C9C}" type="presParOf" srcId="{420C11CE-7A27-CC48-B45F-E7673E58A9F9}" destId="{4909352E-2042-744A-8627-1DE9F93AB387}" srcOrd="4" destOrd="0" presId="urn:microsoft.com/office/officeart/2005/8/layout/cycle4"/>
    <dgm:cxn modelId="{1A5B4077-4904-445B-9FC4-2B59EE61DBBC}" type="presParOf" srcId="{9B6C9603-43DC-3549-AB54-362019D3EF75}" destId="{FBF7901D-06D1-E641-9F79-878F2C885FED}" srcOrd="2" destOrd="0" presId="urn:microsoft.com/office/officeart/2005/8/layout/cycle4"/>
    <dgm:cxn modelId="{57FB675B-1B5E-47BE-BA7A-973CD65DDC83}" type="presParOf" srcId="{9B6C9603-43DC-3549-AB54-362019D3EF75}" destId="{4B99108F-AD89-A141-8F95-8BB8E0BF126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EB0704-D95D-40A6-8C26-14E828CDB00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20244DE-EDD2-4F0E-86E4-204BBCE878D3}">
      <dgm:prSet phldrT="[Text]" custT="1"/>
      <dgm:spPr/>
      <dgm:t>
        <a:bodyPr/>
        <a:lstStyle/>
        <a:p>
          <a:pPr algn="l"/>
          <a:r>
            <a:rPr lang="en-US" sz="3200" dirty="0" smtClean="0"/>
            <a:t>Leading in Higher- Performing School</a:t>
          </a:r>
          <a:endParaRPr lang="en-US" sz="3200" dirty="0"/>
        </a:p>
      </dgm:t>
    </dgm:pt>
    <dgm:pt modelId="{18514913-9504-49D8-8ABA-FF2C41FF4FF8}" type="parTrans" cxnId="{A7B04B4B-C09A-4457-BA76-4FE8B1323F1D}">
      <dgm:prSet/>
      <dgm:spPr/>
      <dgm:t>
        <a:bodyPr/>
        <a:lstStyle/>
        <a:p>
          <a:endParaRPr lang="en-US"/>
        </a:p>
      </dgm:t>
    </dgm:pt>
    <dgm:pt modelId="{33E861FD-C327-4ED9-8EA0-29A7B818ACFF}" type="sibTrans" cxnId="{A7B04B4B-C09A-4457-BA76-4FE8B1323F1D}">
      <dgm:prSet/>
      <dgm:spPr/>
      <dgm:t>
        <a:bodyPr/>
        <a:lstStyle/>
        <a:p>
          <a:endParaRPr lang="en-US"/>
        </a:p>
      </dgm:t>
    </dgm:pt>
    <dgm:pt modelId="{3AD069EA-1250-4643-95A8-A36A04142055}">
      <dgm:prSet phldrT="[Text]" custT="1"/>
      <dgm:spPr/>
      <dgm:t>
        <a:bodyPr/>
        <a:lstStyle/>
        <a:p>
          <a:pPr algn="r"/>
          <a:r>
            <a:rPr lang="en-US" sz="3200" dirty="0" smtClean="0"/>
            <a:t>Leading in Turnaround School</a:t>
          </a:r>
          <a:endParaRPr lang="en-US" sz="3200" dirty="0"/>
        </a:p>
      </dgm:t>
    </dgm:pt>
    <dgm:pt modelId="{824A1E4D-FF6B-4898-ACBB-4F2B90FF1512}" type="parTrans" cxnId="{00EC54DC-84F4-4B41-9027-00B623603083}">
      <dgm:prSet/>
      <dgm:spPr/>
      <dgm:t>
        <a:bodyPr/>
        <a:lstStyle/>
        <a:p>
          <a:endParaRPr lang="en-US"/>
        </a:p>
      </dgm:t>
    </dgm:pt>
    <dgm:pt modelId="{442A8BBA-C392-4587-9C86-7F93F1A6F508}" type="sibTrans" cxnId="{00EC54DC-84F4-4B41-9027-00B623603083}">
      <dgm:prSet/>
      <dgm:spPr/>
      <dgm:t>
        <a:bodyPr/>
        <a:lstStyle/>
        <a:p>
          <a:endParaRPr lang="en-US"/>
        </a:p>
      </dgm:t>
    </dgm:pt>
    <dgm:pt modelId="{AB56218A-1AF5-4B23-A77A-CFD61DA3B29C}" type="pres">
      <dgm:prSet presAssocID="{E2EB0704-D95D-40A6-8C26-14E828CDB003}" presName="compositeShape" presStyleCnt="0">
        <dgm:presLayoutVars>
          <dgm:chMax val="7"/>
          <dgm:dir/>
          <dgm:resizeHandles val="exact"/>
        </dgm:presLayoutVars>
      </dgm:prSet>
      <dgm:spPr/>
    </dgm:pt>
    <dgm:pt modelId="{9FFB7042-0C9E-43F4-A674-CD7DCE5E4CA0}" type="pres">
      <dgm:prSet presAssocID="{F20244DE-EDD2-4F0E-86E4-204BBCE878D3}" presName="circ1" presStyleLbl="vennNode1" presStyleIdx="0" presStyleCnt="2" custScaleX="124341"/>
      <dgm:spPr/>
      <dgm:t>
        <a:bodyPr/>
        <a:lstStyle/>
        <a:p>
          <a:endParaRPr lang="en-US"/>
        </a:p>
      </dgm:t>
    </dgm:pt>
    <dgm:pt modelId="{CD2994C3-867F-4C2F-B9C1-6397C70D40E4}" type="pres">
      <dgm:prSet presAssocID="{F20244DE-EDD2-4F0E-86E4-204BBCE878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060B4-7477-449A-80B2-DC26F76499FE}" type="pres">
      <dgm:prSet presAssocID="{3AD069EA-1250-4643-95A8-A36A04142055}" presName="circ2" presStyleLbl="vennNode1" presStyleIdx="1" presStyleCnt="2" custScaleX="121144"/>
      <dgm:spPr/>
      <dgm:t>
        <a:bodyPr/>
        <a:lstStyle/>
        <a:p>
          <a:endParaRPr lang="en-US"/>
        </a:p>
      </dgm:t>
    </dgm:pt>
    <dgm:pt modelId="{7551A4DE-100F-4A92-B825-37A1DCC3FA9F}" type="pres">
      <dgm:prSet presAssocID="{3AD069EA-1250-4643-95A8-A36A041420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66441D-8702-4F54-89BB-343BA0594745}" type="presOf" srcId="{E2EB0704-D95D-40A6-8C26-14E828CDB003}" destId="{AB56218A-1AF5-4B23-A77A-CFD61DA3B29C}" srcOrd="0" destOrd="0" presId="urn:microsoft.com/office/officeart/2005/8/layout/venn1"/>
    <dgm:cxn modelId="{41BE8AD6-4D37-480F-BD8D-1B042B60E578}" type="presOf" srcId="{F20244DE-EDD2-4F0E-86E4-204BBCE878D3}" destId="{CD2994C3-867F-4C2F-B9C1-6397C70D40E4}" srcOrd="1" destOrd="0" presId="urn:microsoft.com/office/officeart/2005/8/layout/venn1"/>
    <dgm:cxn modelId="{AB4F45F3-154B-4E6C-8B14-C5AFDF0D8B1F}" type="presOf" srcId="{3AD069EA-1250-4643-95A8-A36A04142055}" destId="{C89060B4-7477-449A-80B2-DC26F76499FE}" srcOrd="0" destOrd="0" presId="urn:microsoft.com/office/officeart/2005/8/layout/venn1"/>
    <dgm:cxn modelId="{A584BB32-0889-4BC1-B738-9797DE19E00F}" type="presOf" srcId="{F20244DE-EDD2-4F0E-86E4-204BBCE878D3}" destId="{9FFB7042-0C9E-43F4-A674-CD7DCE5E4CA0}" srcOrd="0" destOrd="0" presId="urn:microsoft.com/office/officeart/2005/8/layout/venn1"/>
    <dgm:cxn modelId="{A7B04B4B-C09A-4457-BA76-4FE8B1323F1D}" srcId="{E2EB0704-D95D-40A6-8C26-14E828CDB003}" destId="{F20244DE-EDD2-4F0E-86E4-204BBCE878D3}" srcOrd="0" destOrd="0" parTransId="{18514913-9504-49D8-8ABA-FF2C41FF4FF8}" sibTransId="{33E861FD-C327-4ED9-8EA0-29A7B818ACFF}"/>
    <dgm:cxn modelId="{00EC54DC-84F4-4B41-9027-00B623603083}" srcId="{E2EB0704-D95D-40A6-8C26-14E828CDB003}" destId="{3AD069EA-1250-4643-95A8-A36A04142055}" srcOrd="1" destOrd="0" parTransId="{824A1E4D-FF6B-4898-ACBB-4F2B90FF1512}" sibTransId="{442A8BBA-C392-4587-9C86-7F93F1A6F508}"/>
    <dgm:cxn modelId="{1C4F2C24-6E98-4B21-AB11-1B21D2FEDF35}" type="presOf" srcId="{3AD069EA-1250-4643-95A8-A36A04142055}" destId="{7551A4DE-100F-4A92-B825-37A1DCC3FA9F}" srcOrd="1" destOrd="0" presId="urn:microsoft.com/office/officeart/2005/8/layout/venn1"/>
    <dgm:cxn modelId="{F7302AB0-6829-4DA7-9E42-A5DF8FC3D5A2}" type="presParOf" srcId="{AB56218A-1AF5-4B23-A77A-CFD61DA3B29C}" destId="{9FFB7042-0C9E-43F4-A674-CD7DCE5E4CA0}" srcOrd="0" destOrd="0" presId="urn:microsoft.com/office/officeart/2005/8/layout/venn1"/>
    <dgm:cxn modelId="{9FEFC340-0F19-44A3-BEA0-E946A46855EB}" type="presParOf" srcId="{AB56218A-1AF5-4B23-A77A-CFD61DA3B29C}" destId="{CD2994C3-867F-4C2F-B9C1-6397C70D40E4}" srcOrd="1" destOrd="0" presId="urn:microsoft.com/office/officeart/2005/8/layout/venn1"/>
    <dgm:cxn modelId="{2EA9BB49-FE33-4556-9747-5C15E13D92B2}" type="presParOf" srcId="{AB56218A-1AF5-4B23-A77A-CFD61DA3B29C}" destId="{C89060B4-7477-449A-80B2-DC26F76499FE}" srcOrd="2" destOrd="0" presId="urn:microsoft.com/office/officeart/2005/8/layout/venn1"/>
    <dgm:cxn modelId="{84236F2C-7A10-40C7-863A-3D5E5EE5CB6A}" type="presParOf" srcId="{AB56218A-1AF5-4B23-A77A-CFD61DA3B29C}" destId="{7551A4DE-100F-4A92-B825-37A1DCC3FA9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7FFC7-1686-4641-A332-6CC69AF0FB47}">
      <dsp:nvSpPr>
        <dsp:cNvPr id="0" name=""/>
        <dsp:cNvSpPr/>
      </dsp:nvSpPr>
      <dsp:spPr>
        <a:xfrm>
          <a:off x="5967298" y="2557119"/>
          <a:ext cx="3109958" cy="1497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Analytical Thinking</a:t>
          </a:r>
          <a:br>
            <a:rPr lang="en-US" sz="1600" kern="1200" dirty="0" smtClean="0"/>
          </a:br>
          <a:r>
            <a:rPr lang="en-US" sz="800" kern="1200" dirty="0" smtClean="0"/>
            <a:t> </a:t>
          </a:r>
          <a:endParaRPr lang="en-US" sz="1600" kern="1200" dirty="0"/>
        </a:p>
        <a:p>
          <a:pPr marL="168275" lvl="1" indent="-1682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kern="1200" dirty="0" smtClean="0"/>
            <a:t>Conceptual Thinking</a:t>
          </a:r>
          <a:endParaRPr lang="en-US" sz="1600" kern="1200" dirty="0"/>
        </a:p>
      </dsp:txBody>
      <dsp:txXfrm>
        <a:off x="6933176" y="2964321"/>
        <a:ext cx="2111190" cy="1057153"/>
      </dsp:txXfrm>
    </dsp:sp>
    <dsp:sp modelId="{F81F5FA6-39BA-FC48-8587-90E18799D561}">
      <dsp:nvSpPr>
        <dsp:cNvPr id="0" name=""/>
        <dsp:cNvSpPr/>
      </dsp:nvSpPr>
      <dsp:spPr>
        <a:xfrm>
          <a:off x="6014400" y="-79221"/>
          <a:ext cx="3212484" cy="22064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Impact and Influence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Team Leadership /</a:t>
          </a:r>
          <a:br>
            <a:rPr lang="en-US" sz="1600" kern="1200" dirty="0" smtClean="0"/>
          </a:br>
          <a:r>
            <a:rPr lang="en-US" sz="1600" kern="1200" dirty="0" smtClean="0"/>
            <a:t>Engaging the Team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Developing Others</a:t>
          </a:r>
          <a:endParaRPr lang="en-US" sz="1600" kern="1200" dirty="0"/>
        </a:p>
      </dsp:txBody>
      <dsp:txXfrm>
        <a:off x="7026613" y="-30753"/>
        <a:ext cx="2151803" cy="1557885"/>
      </dsp:txXfrm>
    </dsp:sp>
    <dsp:sp modelId="{D14589A6-406C-2840-BC6A-76E85B243014}">
      <dsp:nvSpPr>
        <dsp:cNvPr id="0" name=""/>
        <dsp:cNvSpPr/>
      </dsp:nvSpPr>
      <dsp:spPr>
        <a:xfrm>
          <a:off x="477706" y="-176153"/>
          <a:ext cx="3633340" cy="2466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Achievement /</a:t>
          </a:r>
          <a:br>
            <a:rPr lang="en-US" sz="1600" kern="1200" dirty="0" smtClean="0"/>
          </a:br>
          <a:r>
            <a:rPr lang="en-US" sz="1600" kern="1200" dirty="0" smtClean="0"/>
            <a:t>Focus on Sustainable Results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Monitoring &amp; Directiveness /</a:t>
          </a:r>
          <a:br>
            <a:rPr lang="en-US" sz="1600" kern="1200" dirty="0" smtClean="0"/>
          </a:br>
          <a:r>
            <a:rPr lang="en-US" sz="1600" kern="1200" dirty="0" smtClean="0"/>
            <a:t>Holding People Accountable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Initiative &amp; Persistence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sz="1600" kern="1200" dirty="0" smtClean="0"/>
            <a:t>Planning Ahead</a:t>
          </a:r>
          <a:endParaRPr lang="en-US" sz="1600" kern="1200" dirty="0"/>
        </a:p>
      </dsp:txBody>
      <dsp:txXfrm>
        <a:off x="531876" y="-121983"/>
        <a:ext cx="2434998" cy="1741174"/>
      </dsp:txXfrm>
    </dsp:sp>
    <dsp:sp modelId="{5BF82078-0B5F-9540-B6A9-2C450AD82B33}">
      <dsp:nvSpPr>
        <dsp:cNvPr id="0" name=""/>
        <dsp:cNvSpPr/>
      </dsp:nvSpPr>
      <dsp:spPr>
        <a:xfrm>
          <a:off x="2892992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Driving for Results</a:t>
          </a:r>
          <a:endParaRPr lang="en-US" sz="1400" kern="1200" dirty="0"/>
        </a:p>
      </dsp:txBody>
      <dsp:txXfrm>
        <a:off x="3416693" y="880173"/>
        <a:ext cx="1264325" cy="1264325"/>
      </dsp:txXfrm>
    </dsp:sp>
    <dsp:sp modelId="{4E66FBFD-BE0D-3C4D-B302-E437BF3097B8}">
      <dsp:nvSpPr>
        <dsp:cNvPr id="0" name=""/>
        <dsp:cNvSpPr/>
      </dsp:nvSpPr>
      <dsp:spPr>
        <a:xfrm rot="5400000">
          <a:off x="4763605" y="356472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Influencing for Results</a:t>
          </a:r>
          <a:endParaRPr lang="en-US" sz="1400" kern="1200" dirty="0"/>
        </a:p>
      </dsp:txBody>
      <dsp:txXfrm rot="-5400000">
        <a:off x="4763605" y="880173"/>
        <a:ext cx="1264325" cy="1264325"/>
      </dsp:txXfrm>
    </dsp:sp>
    <dsp:sp modelId="{7C49FCFA-BDBD-C548-BDB8-0B98EE54389D}">
      <dsp:nvSpPr>
        <dsp:cNvPr id="0" name=""/>
        <dsp:cNvSpPr/>
      </dsp:nvSpPr>
      <dsp:spPr>
        <a:xfrm rot="10800000">
          <a:off x="4775764" y="2214927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Problem Solving</a:t>
          </a:r>
          <a:endParaRPr lang="en-US" sz="1400" kern="1200" dirty="0"/>
        </a:p>
      </dsp:txBody>
      <dsp:txXfrm rot="10800000">
        <a:off x="4775764" y="2214927"/>
        <a:ext cx="1264325" cy="1264325"/>
      </dsp:txXfrm>
    </dsp:sp>
    <dsp:sp modelId="{B1AA901A-1A69-EF44-810E-8085D27DBAA7}">
      <dsp:nvSpPr>
        <dsp:cNvPr id="0" name=""/>
        <dsp:cNvSpPr/>
      </dsp:nvSpPr>
      <dsp:spPr>
        <a:xfrm rot="16200000">
          <a:off x="2892992" y="2227085"/>
          <a:ext cx="1788026" cy="178802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Effectiveness</a:t>
          </a:r>
          <a:endParaRPr lang="en-US" sz="1400" kern="1200" dirty="0"/>
        </a:p>
      </dsp:txBody>
      <dsp:txXfrm rot="5400000">
        <a:off x="3416693" y="2227085"/>
        <a:ext cx="1264325" cy="1264325"/>
      </dsp:txXfrm>
    </dsp:sp>
    <dsp:sp modelId="{FBF7901D-06D1-E641-9F79-878F2C885FED}">
      <dsp:nvSpPr>
        <dsp:cNvPr id="0" name=""/>
        <dsp:cNvSpPr/>
      </dsp:nvSpPr>
      <dsp:spPr>
        <a:xfrm>
          <a:off x="4413640" y="181414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B99108F-AD89-A141-8F95-8BB8E0BF1268}">
      <dsp:nvSpPr>
        <dsp:cNvPr id="0" name=""/>
        <dsp:cNvSpPr/>
      </dsp:nvSpPr>
      <dsp:spPr>
        <a:xfrm rot="10800000">
          <a:off x="4413640" y="2020616"/>
          <a:ext cx="617343" cy="53682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B7042-0C9E-43F4-A674-CD7DCE5E4CA0}">
      <dsp:nvSpPr>
        <dsp:cNvPr id="0" name=""/>
        <dsp:cNvSpPr/>
      </dsp:nvSpPr>
      <dsp:spPr>
        <a:xfrm>
          <a:off x="-334014" y="87745"/>
          <a:ext cx="5675898" cy="45647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Leading in Higher- Performing School</a:t>
          </a:r>
          <a:endParaRPr lang="en-US" sz="3200" kern="1200" dirty="0"/>
        </a:p>
      </dsp:txBody>
      <dsp:txXfrm>
        <a:off x="458566" y="626031"/>
        <a:ext cx="3272590" cy="3488212"/>
      </dsp:txXfrm>
    </dsp:sp>
    <dsp:sp modelId="{C89060B4-7477-449A-80B2-DC26F76499FE}">
      <dsp:nvSpPr>
        <dsp:cNvPr id="0" name=""/>
        <dsp:cNvSpPr/>
      </dsp:nvSpPr>
      <dsp:spPr>
        <a:xfrm>
          <a:off x="3028888" y="87745"/>
          <a:ext cx="5529962" cy="45647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Leading in Turnaround School</a:t>
          </a:r>
          <a:endParaRPr lang="en-US" sz="3200" kern="1200" dirty="0"/>
        </a:p>
      </dsp:txBody>
      <dsp:txXfrm>
        <a:off x="4598202" y="626031"/>
        <a:ext cx="3188446" cy="3488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05448" cy="3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8754" y="2"/>
            <a:ext cx="3005448" cy="3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962616"/>
            <a:ext cx="3005448" cy="2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8754" y="8962616"/>
            <a:ext cx="3005448" cy="2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754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8038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4876" y="4386262"/>
            <a:ext cx="5084452" cy="415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70944"/>
            <a:ext cx="3005448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754" y="8770944"/>
            <a:ext cx="3005448" cy="4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4" tIns="46559" rIns="93124" bIns="4655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1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0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95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86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4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26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2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1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Video link: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http://schoolturnaroundsupport.org/resources/turnaround-principal </a:t>
            </a:r>
            <a:r>
              <a:rPr lang="en-US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 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66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5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43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88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5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37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686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97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92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63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32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6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9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9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2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ITC Franklin Gothic Std Bk Cd"/>
              <a:ea typeface="ＭＳ Ｐゴシック" pitchFamily="-48" charset="-128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6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Link to the video</a:t>
            </a:r>
            <a:r>
              <a:rPr lang="en-US" baseline="0" dirty="0" smtClean="0"/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http://www.wallacefoundation.org/principal-story/clips-from-the-film/Pages/default.aspx </a:t>
            </a:r>
            <a:r>
              <a:rPr lang="en-US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ITC Franklin Gothic Std Bk Cd"/>
                <a:ea typeface="ＭＳ Ｐゴシック" pitchFamily="-48" charset="-128"/>
                <a:cs typeface="ＭＳ Ｐゴシック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1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Click to</a:t>
            </a:r>
            <a:r>
              <a:rPr lang="en-US" i="0" baseline="0" dirty="0" smtClean="0"/>
              <a:t> add notes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5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98" y="905710"/>
            <a:ext cx="8228413" cy="17851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8340" y="6674938"/>
            <a:ext cx="3583885" cy="123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811" y="2930525"/>
            <a:ext cx="8229600" cy="1294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</a:lstStyle>
          <a:p>
            <a:pPr lvl="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3811" y="4375150"/>
            <a:ext cx="8229600" cy="112818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9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7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389" y="1828800"/>
            <a:ext cx="8224836" cy="4740275"/>
          </a:xfrm>
          <a:prstGeom prst="rect">
            <a:avLst/>
          </a:prstGeom>
        </p:spPr>
        <p:txBody>
          <a:bodyPr/>
          <a:lstStyle>
            <a:lvl1pPr marL="457200" indent="-457200">
              <a:buNone/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buNone/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370703" y="1524000"/>
              <a:ext cx="8773297" cy="163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87388" y="318053"/>
            <a:ext cx="8224837" cy="7459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210962"/>
            <a:ext cx="8224699" cy="5216825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7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5507" y="6324600"/>
            <a:ext cx="8883127" cy="457200"/>
          </a:xfrm>
          <a:prstGeom prst="rect">
            <a:avLst/>
          </a:prstGeom>
          <a:solidFill>
            <a:srgbClr val="4C6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Public Impact_Horz_V.1a.jpg"/>
          <p:cNvPicPr>
            <a:picLocks noChangeAspect="1"/>
          </p:cNvPicPr>
          <p:nvPr userDrawn="1"/>
        </p:nvPicPr>
        <p:blipFill>
          <a:blip r:embed="rId2" cstate="print"/>
          <a:srcRect b="88662"/>
          <a:stretch>
            <a:fillRect/>
          </a:stretch>
        </p:blipFill>
        <p:spPr>
          <a:xfrm>
            <a:off x="106680" y="76200"/>
            <a:ext cx="8961120" cy="762000"/>
          </a:xfrm>
          <a:prstGeom prst="rect">
            <a:avLst/>
          </a:prstGeom>
        </p:spPr>
      </p:pic>
      <p:pic>
        <p:nvPicPr>
          <p:cNvPr id="8" name="Picture 7" descr="Public Impact_Horz_V.1a.jpg"/>
          <p:cNvPicPr>
            <a:picLocks noChangeAspect="1"/>
          </p:cNvPicPr>
          <p:nvPr userDrawn="1"/>
        </p:nvPicPr>
        <p:blipFill>
          <a:blip r:embed="rId2" cstate="print"/>
          <a:srcRect t="10204" b="86395"/>
          <a:stretch>
            <a:fillRect/>
          </a:stretch>
        </p:blipFill>
        <p:spPr>
          <a:xfrm>
            <a:off x="106680" y="1219200"/>
            <a:ext cx="8961120" cy="22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346644-CC54-4DC0-8D8B-F5E775CE9F30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www.publicimpact.com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B7C5AA-47CF-4790-ADB7-B234D9385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6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13C2-D0D2-4374-8C01-B1EE37FFD6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680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https://www.facebook.com/xxxxx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https://twitter.com/xxxxx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115999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621151"/>
            <a:ext cx="474134" cy="385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16" y="5952713"/>
            <a:ext cx="2104255" cy="53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76" y="5981664"/>
            <a:ext cx="1618488" cy="515619"/>
          </a:xfrm>
          <a:prstGeom prst="rect">
            <a:avLst/>
          </a:prstGeom>
        </p:spPr>
      </p:pic>
      <p:pic>
        <p:nvPicPr>
          <p:cNvPr id="10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4004" y="5936671"/>
            <a:ext cx="1616892" cy="586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38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No-FB-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7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TL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164758"/>
            <a:ext cx="8224837" cy="3435178"/>
          </a:xfrm>
        </p:spPr>
        <p:txBody>
          <a:bodyPr lIns="0" anchor="b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91978" y="3799458"/>
            <a:ext cx="82378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www.facebook.com/gtlcenter</a:t>
            </a:r>
          </a:p>
          <a:p>
            <a:pPr marL="568325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itchFamily="34" charset="0"/>
              </a:rPr>
              <a:t>www.twitter.com/gtlcenter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62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B76A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rPr>
              <a:t>Advancing state efforts to grow, respect, and retain great teachers and leaders for all students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4B76A0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6" name="Picture 5" descr="f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3852383"/>
            <a:ext cx="380268" cy="3802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twitter-bird-light-bg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8" y="4357535"/>
            <a:ext cx="474134" cy="3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2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98" y="905710"/>
            <a:ext cx="8228413" cy="17851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28340" y="6674938"/>
            <a:ext cx="3583885" cy="123111"/>
          </a:xfr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3811" y="2930525"/>
            <a:ext cx="8229600" cy="1294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</a:lstStyle>
          <a:p>
            <a:pPr lvl="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3811" y="4375150"/>
            <a:ext cx="8229600" cy="1128183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5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3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170517" y="0"/>
            <a:ext cx="2973483" cy="2821214"/>
            <a:chOff x="6270928" y="0"/>
            <a:chExt cx="2973483" cy="2821214"/>
          </a:xfrm>
        </p:grpSpPr>
        <p:sp>
          <p:nvSpPr>
            <p:cNvPr id="5" name="Rectangle 4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2126297"/>
            <a:ext cx="7877321" cy="1477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2013 American Institutes for Research. All rights reserved.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3811" y="3826933"/>
            <a:ext cx="8224837" cy="15989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16" name="Picture 2" descr="C:\Users\ssargen\Documents\My Box Files\CST\Logos\CC-Turnaround 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86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8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31975"/>
            <a:ext cx="8224837" cy="3956576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368" y="6597933"/>
            <a:ext cx="157094" cy="153888"/>
          </a:xfrm>
        </p:spPr>
        <p:txBody>
          <a:bodyPr wrap="none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1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4740275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46893" y="6594575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47402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8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97970"/>
            <a:ext cx="8229600" cy="179969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2599267"/>
            <a:ext cx="8229600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3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73" r:id="rId2"/>
    <p:sldLayoutId id="2147484374" r:id="rId3"/>
    <p:sldLayoutId id="2147484375" r:id="rId4"/>
    <p:sldLayoutId id="2147484376" r:id="rId5"/>
    <p:sldLayoutId id="2147484377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614410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18053"/>
            <a:ext cx="8224837" cy="119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472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73220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9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78" r:id="rId7"/>
    <p:sldLayoutId id="21474843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7" y="1524000"/>
            <a:ext cx="8224837" cy="400215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88092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97970"/>
            <a:ext cx="8229600" cy="179969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7334" y="2599267"/>
            <a:ext cx="8229600" cy="28956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6148387"/>
            <a:ext cx="3190875" cy="5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rtl="0" eaLnBrk="1" fontAlgn="base" hangingPunct="1">
        <a:spcBef>
          <a:spcPct val="20000"/>
        </a:spcBef>
        <a:spcAft>
          <a:spcPct val="0"/>
        </a:spcAft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pportunitycultur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survey/downloads/Turnaround%20Actions%20and%20Results%203%2024%2008%20with%20covers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choolturnaround.org/PUBLIC%20Impact%20-%20Turnarounds%20with%20New%20Leaders.pdf" TargetMode="External"/><Relationship Id="rId5" Type="http://schemas.openxmlformats.org/officeDocument/2006/relationships/hyperlink" Target="http://educationnext.org/files/ednext_20091_20.pdf" TargetMode="External"/><Relationship Id="rId4" Type="http://schemas.openxmlformats.org/officeDocument/2006/relationships/hyperlink" Target="http://www.gtlcenter.org/talent_development_framewor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impact.com/web/wp-content/uploads/2009/09/Turnaround_Leader_Competencie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darden.virginia.edu/uploadedFiles/Darden_Web/Content/Faculty_Research/Research_Centers_and_Initiatives/Darden_Curry_PLE/School_Turnaround/using-competencies-to-improve-school-turnaround.pdf" TargetMode="External"/><Relationship Id="rId4" Type="http://schemas.openxmlformats.org/officeDocument/2006/relationships/hyperlink" Target="http://www.dardencurry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arden.virginia.edu/darden-curry-ple/" TargetMode="External"/><Relationship Id="rId5" Type="http://schemas.openxmlformats.org/officeDocument/2006/relationships/hyperlink" Target="http://publicimpact.com/" TargetMode="External"/><Relationship Id="rId4" Type="http://schemas.openxmlformats.org/officeDocument/2006/relationships/hyperlink" Target="http://centeronschoolturnaround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3811" y="931333"/>
            <a:ext cx="7877321" cy="2672292"/>
          </a:xfrm>
        </p:spPr>
        <p:txBody>
          <a:bodyPr>
            <a:normAutofit/>
          </a:bodyPr>
          <a:lstStyle/>
          <a:p>
            <a:r>
              <a:rPr lang="en-US" sz="4500" spc="-30" dirty="0"/>
              <a:t>R</a:t>
            </a:r>
            <a:r>
              <a:rPr lang="en-US" sz="4500" spc="-30" dirty="0" smtClean="0"/>
              <a:t>ecruit, Select, and Support: </a:t>
            </a:r>
            <a:r>
              <a:rPr lang="en-US" sz="4500" dirty="0" smtClean="0"/>
              <a:t>Turnaround Leader Competencies</a:t>
            </a:r>
            <a:endParaRPr lang="en-US" sz="4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Copyright © 20XX American Institutes for Research.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83811" y="3752221"/>
            <a:ext cx="8224837" cy="1598900"/>
          </a:xfrm>
        </p:spPr>
        <p:txBody>
          <a:bodyPr/>
          <a:lstStyle/>
          <a:p>
            <a:r>
              <a:rPr lang="en-US" dirty="0" smtClean="0"/>
              <a:t>Part 1: Understanding Turnaround </a:t>
            </a:r>
            <a:br>
              <a:rPr lang="en-US" dirty="0" smtClean="0"/>
            </a:br>
            <a:r>
              <a:rPr lang="en-US" dirty="0" smtClean="0"/>
              <a:t>Leader Competencies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687526" y="1828801"/>
            <a:ext cx="3307201" cy="4273236"/>
          </a:xfrm>
        </p:spPr>
        <p:txBody>
          <a:bodyPr/>
          <a:lstStyle/>
          <a:p>
            <a:r>
              <a:rPr lang="en-US" dirty="0" smtClean="0"/>
              <a:t>The Principal’s </a:t>
            </a:r>
            <a:br>
              <a:rPr lang="en-US" dirty="0" smtClean="0"/>
            </a:br>
            <a:r>
              <a:rPr lang="en-US" dirty="0" smtClean="0"/>
              <a:t>Story</a:t>
            </a:r>
          </a:p>
          <a:p>
            <a:endParaRPr lang="en-US" dirty="0"/>
          </a:p>
          <a:p>
            <a:r>
              <a:rPr lang="en-US" dirty="0" smtClean="0"/>
              <a:t>Turn and Talk: </a:t>
            </a:r>
            <a:br>
              <a:rPr lang="en-US" dirty="0" smtClean="0"/>
            </a:br>
            <a:r>
              <a:rPr lang="en-US" dirty="0" smtClean="0"/>
              <a:t>What are some </a:t>
            </a:r>
            <a:br>
              <a:rPr lang="en-US" dirty="0" smtClean="0"/>
            </a:br>
            <a:r>
              <a:rPr lang="en-US" dirty="0" smtClean="0"/>
              <a:t>of the unique challenges that turnaround </a:t>
            </a:r>
            <a:br>
              <a:rPr lang="en-US" dirty="0" smtClean="0"/>
            </a:br>
            <a:r>
              <a:rPr lang="en-US" dirty="0" smtClean="0"/>
              <a:t>principals face?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Video Response to the Turnaround Principal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3" y="1640173"/>
            <a:ext cx="5643151" cy="42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“The importance of leadership begs the questions of how to identify, support, and retain high quality principals, especially in turnaround schools where their influence is needed most.”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200" dirty="0" smtClean="0"/>
              <a:t>(Zhu, Hitt, &amp; Woodruff, 2015, p. 4)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What </a:t>
            </a:r>
            <a:r>
              <a:rPr lang="en-US" dirty="0"/>
              <a:t>S</a:t>
            </a:r>
            <a:r>
              <a:rPr lang="en-US" dirty="0" smtClean="0"/>
              <a:t>ets </a:t>
            </a:r>
            <a:br>
              <a:rPr lang="en-US" dirty="0" smtClean="0"/>
            </a:br>
            <a:r>
              <a:rPr lang="en-US" dirty="0" smtClean="0"/>
              <a:t>Turnaround </a:t>
            </a:r>
            <a:r>
              <a:rPr lang="en-US" dirty="0"/>
              <a:t>L</a:t>
            </a:r>
            <a:r>
              <a:rPr lang="en-US" dirty="0" smtClean="0"/>
              <a:t>eaders </a:t>
            </a:r>
            <a:r>
              <a:rPr lang="en-US" dirty="0"/>
              <a:t>A</a:t>
            </a:r>
            <a:r>
              <a:rPr lang="en-US" dirty="0" smtClean="0"/>
              <a:t>part?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980037"/>
              </p:ext>
            </p:extLst>
          </p:nvPr>
        </p:nvGraphicFramePr>
        <p:xfrm>
          <a:off x="522056" y="1685031"/>
          <a:ext cx="8224837" cy="4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49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“Turnaround </a:t>
            </a:r>
            <a:r>
              <a:rPr lang="en-US" sz="3600" dirty="0"/>
              <a:t>efforts are made when organizations are in a state of entrenched failure.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Leaders </a:t>
            </a:r>
            <a:r>
              <a:rPr lang="en-US" sz="3600" dirty="0"/>
              <a:t>who would otherwise succeed often </a:t>
            </a:r>
            <a:r>
              <a:rPr lang="en-US" sz="3600" dirty="0" smtClean="0"/>
              <a:t>fall </a:t>
            </a:r>
            <a:r>
              <a:rPr lang="en-US" sz="3600" dirty="0"/>
              <a:t>short in a turnaround</a:t>
            </a:r>
            <a:r>
              <a:rPr lang="en-US" sz="3600" dirty="0" smtClean="0"/>
              <a:t>.”</a:t>
            </a:r>
          </a:p>
          <a:p>
            <a:pPr marL="0" indent="0">
              <a:buNone/>
            </a:pPr>
            <a:endParaRPr lang="en-US" sz="1200" i="1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en-US" sz="1200" i="1" dirty="0">
              <a:solidFill>
                <a:srgbClr val="326295">
                  <a:lumMod val="75000"/>
                </a:srgbClr>
              </a:solidFill>
            </a:endParaRPr>
          </a:p>
          <a:p>
            <a:pPr marL="0" indent="0" algn="r">
              <a:buNone/>
            </a:pP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(Steiner &amp; </a:t>
            </a:r>
            <a:r>
              <a:rPr lang="en-US" sz="1200" dirty="0">
                <a:solidFill>
                  <a:srgbClr val="326295">
                    <a:lumMod val="75000"/>
                  </a:srgbClr>
                </a:solidFill>
              </a:rPr>
              <a:t>Hassel, </a:t>
            </a: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2011, p. 2)</a:t>
            </a:r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 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Individually: Read The Big U-Turn article and highlight words and phrases that resonate with you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Table </a:t>
            </a:r>
            <a:r>
              <a:rPr lang="en-US" dirty="0"/>
              <a:t>groups discuss: What stands out to you about the cross-sector research and actions of turnaround leaders?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Whole </a:t>
            </a:r>
            <a:r>
              <a:rPr lang="en-US" dirty="0"/>
              <a:t>group debrief: What did your groups discuss?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Text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Focus on a Few Early </a:t>
            </a:r>
            <a:r>
              <a:rPr lang="en-US" dirty="0" smtClean="0"/>
              <a:t>Wins; </a:t>
            </a:r>
            <a:r>
              <a:rPr lang="en-US" dirty="0"/>
              <a:t>Use the Momentum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Lead a Turnaround Campaign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Get the Right Staff; Right the Remainder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Drive Decisions with Open-Air Data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Break Organization Norms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Do What Works; Raise the </a:t>
            </a:r>
            <a:r>
              <a:rPr lang="en-US" dirty="0" smtClean="0"/>
              <a:t>Bar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800" dirty="0" smtClean="0"/>
          </a:p>
          <a:p>
            <a:pPr marL="0" indent="0">
              <a:buNone/>
            </a:pPr>
            <a:r>
              <a:rPr lang="en-US" sz="1400" dirty="0"/>
              <a:t>Material adapted from </a:t>
            </a:r>
            <a:r>
              <a:rPr lang="en-US" sz="1400" u="sng" dirty="0">
                <a:hlinkClick r:id="rId3"/>
              </a:rPr>
              <a:t>SchoolTurnarounds.org</a:t>
            </a:r>
            <a:r>
              <a:rPr lang="en-US" sz="1400" u="sng" dirty="0"/>
              <a:t> </a:t>
            </a:r>
            <a:r>
              <a:rPr lang="en-US" sz="1400" dirty="0"/>
              <a:t>©Public Impact </a:t>
            </a:r>
            <a:r>
              <a:rPr lang="en-US" sz="1400" dirty="0" smtClean="0"/>
              <a:t>2015.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 these actions align with those distinguishing characteristics you identified earlier?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does this confirm for you?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surprises you?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Debrief: Turnaround Leader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 Competencies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9398" y="6597933"/>
            <a:ext cx="141064" cy="153888"/>
          </a:xfrm>
        </p:spPr>
        <p:txBody>
          <a:bodyPr/>
          <a:lstStyle/>
          <a:p>
            <a:fld id="{A1A8B8B9-B651-4439-A868-E8F04EF814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Competencies are underlying motives and habits</a:t>
            </a:r>
            <a:r>
              <a:rPr lang="en-US" dirty="0"/>
              <a:t>—</a:t>
            </a:r>
            <a:r>
              <a:rPr lang="en-US" dirty="0" smtClean="0"/>
              <a:t>or patterns of thinking, feeling, acting, and speaking</a:t>
            </a:r>
            <a:r>
              <a:rPr lang="en-US" dirty="0"/>
              <a:t>—</a:t>
            </a:r>
            <a:r>
              <a:rPr lang="en-US" dirty="0" smtClean="0"/>
              <a:t>that cause a person to be successful in a specific job or role.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Competencies lead to actions that lead to outcomes.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Competencies explain some of the differences in performance levels of leaders.</a:t>
            </a: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endParaRPr lang="en-US" sz="1200" dirty="0" smtClean="0">
              <a:solidFill>
                <a:srgbClr val="326295">
                  <a:lumMod val="75000"/>
                </a:srgbClr>
              </a:solidFill>
            </a:endParaRPr>
          </a:p>
          <a:p>
            <a:pPr marL="0" lvl="0" indent="0" algn="r">
              <a:buClr>
                <a:srgbClr val="FFFFFF">
                  <a:lumMod val="65000"/>
                </a:srgbClr>
              </a:buClr>
              <a:buNone/>
            </a:pP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</a:rPr>
              <a:t>(Steiner &amp; Hassel, 2011)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Introductions, Agenda, and Outcomes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“Competency research </a:t>
            </a:r>
            <a:r>
              <a:rPr lang="en-US" sz="2800" dirty="0"/>
              <a:t>suggests that outstanding performance in complex </a:t>
            </a:r>
            <a:r>
              <a:rPr lang="en-US" sz="2800" dirty="0" smtClean="0"/>
              <a:t>jobs—ones </a:t>
            </a:r>
            <a:r>
              <a:rPr lang="en-US" sz="2800" dirty="0"/>
              <a:t>in which most candidates have a similar educational history and significant autonomy over daily work </a:t>
            </a:r>
            <a:r>
              <a:rPr lang="en-US" sz="2800" dirty="0" smtClean="0"/>
              <a:t>tasks—is </a:t>
            </a:r>
            <a:r>
              <a:rPr lang="en-US" sz="2800" dirty="0"/>
              <a:t>driven more by underlying competencies than by readily observed skills and knowledge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6523" y="5117123"/>
            <a:ext cx="8438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hangingPunct="0">
              <a:spcBef>
                <a:spcPts val="6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</a:pP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  <a:latin typeface="Arial"/>
              </a:rPr>
              <a:t>(Steiner &amp; </a:t>
            </a:r>
            <a:r>
              <a:rPr lang="en-US" sz="1200" dirty="0">
                <a:solidFill>
                  <a:srgbClr val="326295">
                    <a:lumMod val="75000"/>
                  </a:srgbClr>
                </a:solidFill>
                <a:latin typeface="Arial"/>
              </a:rPr>
              <a:t>Hassel, </a:t>
            </a:r>
            <a:r>
              <a:rPr lang="en-US" sz="1200" dirty="0" smtClean="0">
                <a:solidFill>
                  <a:srgbClr val="326295">
                    <a:lumMod val="75000"/>
                  </a:srgbClr>
                </a:solidFill>
                <a:latin typeface="Arial"/>
              </a:rPr>
              <a:t>2011, p. 5)</a:t>
            </a:r>
            <a:endParaRPr lang="en-US" sz="1200" dirty="0">
              <a:solidFill>
                <a:srgbClr val="326295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6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4852657"/>
            <a:ext cx="8224699" cy="1716418"/>
          </a:xfrm>
        </p:spPr>
        <p:txBody>
          <a:bodyPr>
            <a:normAutofit/>
          </a:bodyPr>
          <a:lstStyle/>
          <a:p>
            <a:r>
              <a:rPr lang="en-US" dirty="0" smtClean="0"/>
              <a:t>Watch Center on School Turnaround Video of Principal Michael Cormack</a:t>
            </a:r>
          </a:p>
          <a:p>
            <a:r>
              <a:rPr lang="en-US" dirty="0" smtClean="0"/>
              <a:t>Turn and Talk: What actions and competencies stand out to you?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Turnaround Leader 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1" y="1740877"/>
            <a:ext cx="645355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Key Competencies</a:t>
            </a:r>
          </a:p>
          <a:p>
            <a:r>
              <a:rPr lang="en-US" dirty="0" smtClean="0"/>
              <a:t>Achievement/Focus on Sustainable Results</a:t>
            </a:r>
          </a:p>
          <a:p>
            <a:pPr lvl="1"/>
            <a:r>
              <a:rPr lang="en-US" dirty="0" smtClean="0"/>
              <a:t>The drive and actions to set challenging goals and reach a high standard of performance despite barriers </a:t>
            </a:r>
          </a:p>
          <a:p>
            <a:pPr lvl="1"/>
            <a:r>
              <a:rPr lang="en-US" dirty="0" smtClean="0"/>
              <a:t>Taking responsibility to improve school outcomes and implement initiatives to accomplish sustainable results</a:t>
            </a:r>
          </a:p>
          <a:p>
            <a:r>
              <a:rPr lang="en-US" dirty="0" smtClean="0"/>
              <a:t>Impact and Influence</a:t>
            </a:r>
          </a:p>
          <a:p>
            <a:pPr lvl="1"/>
            <a:r>
              <a:rPr lang="en-US" dirty="0" smtClean="0"/>
              <a:t>Acting with the purpose of affecting the perceptions, thinking, and actions of others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 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Key Competencies</a:t>
            </a:r>
          </a:p>
          <a:p>
            <a:r>
              <a:rPr lang="en-US" dirty="0" smtClean="0"/>
              <a:t>Team Leadership/Engaging the Team</a:t>
            </a:r>
          </a:p>
          <a:p>
            <a:pPr lvl="1"/>
            <a:r>
              <a:rPr lang="en-US" dirty="0" smtClean="0"/>
              <a:t>Assuming authoritative leadership of a group for the benefit of the organization </a:t>
            </a:r>
          </a:p>
          <a:p>
            <a:pPr lvl="1"/>
            <a:r>
              <a:rPr lang="en-US" dirty="0" smtClean="0"/>
              <a:t>Working with a group to leverage their input, develop actionable goals, and implement change in a school</a:t>
            </a:r>
          </a:p>
          <a:p>
            <a:r>
              <a:rPr lang="en-US" dirty="0" smtClean="0"/>
              <a:t>Conceptual Thinking </a:t>
            </a:r>
          </a:p>
          <a:p>
            <a:pPr lvl="1"/>
            <a:r>
              <a:rPr lang="en-US" dirty="0" smtClean="0"/>
              <a:t>The ability to see patterns and links among seemingly unrelated things</a:t>
            </a:r>
          </a:p>
          <a:p>
            <a:r>
              <a:rPr lang="en-US" dirty="0" smtClean="0"/>
              <a:t>Analytical Thinking </a:t>
            </a:r>
          </a:p>
          <a:p>
            <a:pPr lvl="1"/>
            <a:r>
              <a:rPr lang="en-US" dirty="0" smtClean="0"/>
              <a:t>The ability to break things down in a logical way and to recognize cause and effect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Leader 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the case study.</a:t>
            </a:r>
          </a:p>
          <a:p>
            <a:r>
              <a:rPr lang="en-US" dirty="0"/>
              <a:t>Identify evidence of </a:t>
            </a:r>
            <a:r>
              <a:rPr lang="en-US" dirty="0" smtClean="0"/>
              <a:t>competencies by underlining words or phrases.</a:t>
            </a:r>
          </a:p>
          <a:p>
            <a:r>
              <a:rPr lang="en-US" dirty="0" smtClean="0"/>
              <a:t>Note which competency you observe in the margin.</a:t>
            </a:r>
          </a:p>
          <a:p>
            <a:r>
              <a:rPr lang="en-US" dirty="0" smtClean="0"/>
              <a:t>Mark with one or two plus signs (++) for evidence of strength in the competency.</a:t>
            </a:r>
          </a:p>
          <a:p>
            <a:r>
              <a:rPr lang="en-US" dirty="0" smtClean="0"/>
              <a:t>Mark with one or two minus signs (- -) for evidence of weakness in the competency.</a:t>
            </a:r>
          </a:p>
          <a:p>
            <a:r>
              <a:rPr lang="en-US" dirty="0" smtClean="0"/>
              <a:t>Discuss your findings.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Activity: Analyze Case Study for</a:t>
            </a:r>
            <a:br>
              <a:rPr lang="en-US" dirty="0" smtClean="0"/>
            </a:br>
            <a:r>
              <a:rPr lang="en-US" dirty="0" smtClean="0"/>
              <a:t>Turnaround Leader 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Development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25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Development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1026" name="Picture 2" descr="C:\Users\cmeyer.000\AppData\Local\Microsoft\Windows\Temporary Internet Files\Content.Outlook\GUU4TW3H\14-1630 GTL Talent Framework Gfx-SupplementaryText_d2 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72" y="1742267"/>
            <a:ext cx="4867656" cy="41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60325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(Center on Great Teachers and Leaders, 2014)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002" y="6170999"/>
            <a:ext cx="3381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>
              <a:spcBef>
                <a:spcPts val="12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</a:pPr>
            <a:r>
              <a:rPr lang="en-US" sz="1200" dirty="0">
                <a:solidFill>
                  <a:srgbClr val="326295">
                    <a:lumMod val="75000"/>
                  </a:srgbClr>
                </a:solidFill>
                <a:latin typeface="Arial"/>
              </a:rPr>
              <a:t>(Center on Great Teachers and Leaders, 2014)</a:t>
            </a:r>
          </a:p>
        </p:txBody>
      </p:sp>
    </p:spTree>
    <p:extLst>
      <p:ext uri="{BB962C8B-B14F-4D97-AF65-F5344CB8AC3E}">
        <p14:creationId xmlns:p14="http://schemas.microsoft.com/office/powerpoint/2010/main" val="41478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Turn and Talk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does the talent development framework apply to turnaround leaders?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Where do turnaround leader competencies fit within this framework?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does this compare with what you have in place?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are some ways that states and districts can leverage this framework to increase the success of turnaround leaders?</a:t>
            </a:r>
          </a:p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 Development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and 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B8B9-B651-4439-A868-E8F04EF814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4400" b="1" dirty="0" smtClean="0"/>
              <a:t>3-2-1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dirty="0" smtClean="0"/>
              <a:t>3 Ideas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dirty="0" smtClean="0"/>
              <a:t>2 Questions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dirty="0" smtClean="0"/>
              <a:t>1 Action 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Wrap-Up: Reflection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Professional Learning Module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Recruit, Select, and Support: Turnaround Leader Competencies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Part 1: Understanding Turnaround Leader Competencies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2: Recruiting and Selecting Turnaround Leaders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3: Developing and Supporting Turnaround Leaders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Turnaround Leader Competencies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Professional Learning Module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1" dirty="0" smtClean="0"/>
              <a:t>Recruit, Select, and Support: Turnaround Leader Competencies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1: Understanding Turnaround Leader Competencies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2: Recruiting and Selecting Turnaround Leaders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Part 3: Developing and Supporting Turnaround Leaders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Turnaround Leader Competencies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30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</a:pPr>
            <a:r>
              <a:rPr lang="en-US" sz="1600" dirty="0" smtClean="0"/>
              <a:t>Brinson, D., Kowal, J., &amp; Hassel, B.C. (Public Impact). (2008). </a:t>
            </a:r>
            <a:r>
              <a:rPr lang="en-US" sz="1600" i="1" dirty="0" smtClean="0"/>
              <a:t>School turnarounds: Actions and results. </a:t>
            </a:r>
            <a:r>
              <a:rPr lang="en-US" sz="1600" dirty="0" smtClean="0"/>
              <a:t>Retrieved from </a:t>
            </a:r>
            <a:r>
              <a:rPr lang="en-US" sz="1600" u="sng" dirty="0" smtClean="0">
                <a:hlinkClick r:id="rId3"/>
              </a:rPr>
              <a:t>http://www.centerii.org/survey/downloads/Turnaround%20Actions%20and%20Results%203%2024%2008%20with%20covers.pdf</a:t>
            </a:r>
            <a:r>
              <a:rPr lang="en-US" sz="1600" dirty="0" smtClean="0"/>
              <a:t> 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 smtClean="0"/>
              <a:t>Center on Great Teachers and Leaders. (2014). </a:t>
            </a:r>
            <a:r>
              <a:rPr lang="en-US" sz="1600" i="1" dirty="0" smtClean="0"/>
              <a:t>Talent development framework for 21st century educators: Moving toward state policy alignment and coherence. </a:t>
            </a:r>
            <a:r>
              <a:rPr lang="en-US" sz="1600" dirty="0" smtClean="0"/>
              <a:t>Washington, DC: Author. Retrieved from </a:t>
            </a:r>
            <a:r>
              <a:rPr lang="en-US" sz="1600" u="sng" dirty="0" smtClean="0">
                <a:hlinkClick r:id="rId4"/>
              </a:rPr>
              <a:t>http://www.gtlcenter.org/talent_development_framework</a:t>
            </a:r>
            <a:r>
              <a:rPr lang="en-US" sz="1600" dirty="0" smtClean="0"/>
              <a:t> 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 smtClean="0"/>
              <a:t>Hassel, E. A., &amp; Hassel, B. (2009). The big U-turn: How to bring schools from the brink of doom to stellar success. </a:t>
            </a:r>
            <a:r>
              <a:rPr lang="en-US" sz="1600" i="1" dirty="0" smtClean="0"/>
              <a:t>Education Next.</a:t>
            </a:r>
            <a:r>
              <a:rPr lang="en-US" sz="1600" dirty="0" smtClean="0"/>
              <a:t> </a:t>
            </a:r>
            <a:r>
              <a:rPr lang="en-US" sz="1600" i="1" dirty="0" smtClean="0"/>
              <a:t>9</a:t>
            </a:r>
            <a:r>
              <a:rPr lang="en-US" sz="1600" dirty="0" smtClean="0"/>
              <a:t>(1). Retrieved from </a:t>
            </a:r>
            <a:r>
              <a:rPr lang="en-US" sz="1600" u="sng" dirty="0" smtClean="0">
                <a:hlinkClick r:id="rId5"/>
              </a:rPr>
              <a:t>http://educationnext.org/files/ednext_20091_20.pdf</a:t>
            </a:r>
            <a:r>
              <a:rPr lang="en-US" sz="1600" dirty="0" smtClean="0"/>
              <a:t>  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 smtClean="0"/>
              <a:t>Hitt, D. H. (forthcoming). </a:t>
            </a:r>
            <a:r>
              <a:rPr lang="en-US" sz="1600" i="1" dirty="0" smtClean="0"/>
              <a:t>Beyond turnaround: Positioning schools for ongoing growth. </a:t>
            </a:r>
            <a:r>
              <a:rPr lang="en-US" sz="1600" dirty="0" smtClean="0"/>
              <a:t>Charlottesville: Center for School Turnaround &amp; University of Virginia’s Darden/Curry Partnership for Leaders in Education.</a:t>
            </a:r>
          </a:p>
          <a:p>
            <a:pPr marL="285750" indent="-285750">
              <a:spcBef>
                <a:spcPts val="1200"/>
              </a:spcBef>
            </a:pPr>
            <a:r>
              <a:rPr lang="en-US" sz="1600" dirty="0" smtClean="0"/>
              <a:t>Kowal, J. &amp; Hassel, E. A. (Public Impact). (2005). </a:t>
            </a:r>
            <a:r>
              <a:rPr lang="en-US" sz="1600" i="1" dirty="0" smtClean="0"/>
              <a:t>Turnarounds with new leaders and staff. </a:t>
            </a:r>
            <a:r>
              <a:rPr lang="en-US" sz="1600" dirty="0" smtClean="0"/>
              <a:t>Washington, DC: Center for Comprehensive School Reform and Improvement. Retrieved from </a:t>
            </a:r>
            <a:r>
              <a:rPr lang="en-US" sz="1600" dirty="0" smtClean="0">
                <a:hlinkClick r:id="rId6"/>
              </a:rPr>
              <a:t>http://www.schoolturnaround.org/PUBLIC%20Impact%20-%20Turnarounds%20with%</a:t>
            </a:r>
            <a:r>
              <a:rPr lang="en-US" sz="1600" u="sng" dirty="0" smtClean="0">
                <a:hlinkClick r:id="rId6"/>
              </a:rPr>
              <a:t>%20New%20Leaders.pdf</a:t>
            </a:r>
            <a:r>
              <a:rPr lang="en-US" sz="1600" u="sng" dirty="0" smtClean="0"/>
              <a:t>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Bef>
                <a:spcPts val="1200"/>
              </a:spcBef>
            </a:pPr>
            <a:r>
              <a:rPr lang="en-US" sz="1600" dirty="0" smtClean="0"/>
              <a:t>Leithwood, K., Louis, K. S., Anderson, A., &amp; Wahlstrom, K. (2004). </a:t>
            </a:r>
            <a:r>
              <a:rPr lang="en-US" sz="1600" i="1" dirty="0" smtClean="0"/>
              <a:t>How leadership influences student learning. </a:t>
            </a:r>
            <a:r>
              <a:rPr lang="en-US" sz="1600" dirty="0" smtClean="0"/>
              <a:t>Toronto: Center for Applied Research and Educational Improvement and Ontario Institute for Studies in Education.</a:t>
            </a:r>
          </a:p>
          <a:p>
            <a:pPr marL="228600" indent="-228600">
              <a:spcBef>
                <a:spcPts val="1200"/>
              </a:spcBef>
            </a:pPr>
            <a:r>
              <a:rPr lang="en-US" sz="1600" dirty="0" smtClean="0"/>
              <a:t>Public Impact. (2008). </a:t>
            </a:r>
            <a:r>
              <a:rPr lang="en-US" sz="1600" i="1" dirty="0" smtClean="0"/>
              <a:t>School turnaround leaders: Competencies for success. </a:t>
            </a:r>
            <a:r>
              <a:rPr lang="en-US" sz="1600" dirty="0" smtClean="0"/>
              <a:t>Chapel Hill, NC: For the Chicago Public Education Fund. Retrieved from </a:t>
            </a:r>
            <a:r>
              <a:rPr lang="en-US" sz="1600" dirty="0" smtClean="0">
                <a:hlinkClick r:id="rId3"/>
              </a:rPr>
              <a:t>http://publicimpact.com/web/wp-content/uploads/2009/09/Turnaround_Leader_Competencies.pdf</a:t>
            </a:r>
            <a:endParaRPr lang="en-US" sz="1600" dirty="0" smtClean="0"/>
          </a:p>
          <a:p>
            <a:pPr marL="228600" indent="-228600">
              <a:spcBef>
                <a:spcPts val="1200"/>
              </a:spcBef>
            </a:pPr>
            <a:r>
              <a:rPr lang="en-US" sz="1600" dirty="0" smtClean="0"/>
              <a:t>Spencer, L. M., &amp; Spencer, S. M. (1993). </a:t>
            </a:r>
            <a:r>
              <a:rPr lang="en-US" sz="1600" i="1" dirty="0" smtClean="0"/>
              <a:t>Competence at work: Models for superior performance. </a:t>
            </a:r>
            <a:r>
              <a:rPr lang="en-US" sz="1600" dirty="0" smtClean="0"/>
              <a:t>New York: John Wiley and Sons, Inc.</a:t>
            </a:r>
          </a:p>
          <a:p>
            <a:pPr marL="228600" indent="-228600">
              <a:spcBef>
                <a:spcPts val="1200"/>
              </a:spcBef>
            </a:pPr>
            <a:r>
              <a:rPr lang="en-US" sz="1600" dirty="0" smtClean="0"/>
              <a:t>Steiner, L., &amp; Hassel, E. A. (Public Impact). (2011). </a:t>
            </a:r>
            <a:r>
              <a:rPr lang="en-US" sz="1600" i="1" dirty="0" smtClean="0"/>
              <a:t>Using competencies to improve school turnaround principal success. </a:t>
            </a:r>
            <a:r>
              <a:rPr lang="en-US" sz="1600" dirty="0" smtClean="0"/>
              <a:t>Charlottesville: University of Virginia’s Darden/Curry Partnership for Leaders in Education. Retrieved from </a:t>
            </a:r>
            <a:r>
              <a:rPr lang="en-US" sz="1600" u="sng" dirty="0" smtClean="0">
                <a:hlinkClick r:id="rId4"/>
              </a:rPr>
              <a:t>www.DardenCurry.org</a:t>
            </a:r>
            <a:r>
              <a:rPr lang="en-US" sz="1600" dirty="0" smtClean="0"/>
              <a:t> </a:t>
            </a:r>
            <a:r>
              <a:rPr lang="en-US" sz="1600" u="sng" dirty="0" smtClean="0">
                <a:hlinkClick r:id="rId5"/>
              </a:rPr>
              <a:t>Using Competencies to Improve School Turnaround Principal Success</a:t>
            </a:r>
            <a:endParaRPr lang="en-US" sz="1600" u="sng" dirty="0" smtClean="0"/>
          </a:p>
          <a:p>
            <a:pPr marL="228600" indent="-228600"/>
            <a:r>
              <a:rPr lang="en-US" sz="1600" dirty="0" smtClean="0"/>
              <a:t>Zhu, G., Hitt, D. H., &amp; Woodruff, D. (forthcoming). </a:t>
            </a:r>
            <a:r>
              <a:rPr lang="en-US" sz="1600" i="1" dirty="0" smtClean="0"/>
              <a:t>Principal competencies that make a difference: Identifying a model for leaders of school turnaround.</a:t>
            </a:r>
            <a:r>
              <a:rPr lang="en-US" sz="1600" dirty="0" smtClean="0"/>
              <a:t> Charlottesville, VA: University of Virginia’s Darden/Curry Partnership for Leaders </a:t>
            </a:r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i="1" dirty="0" smtClean="0"/>
              <a:t>For more information on the Partner Organizations: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Center on Great Teachers and Leaders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://www.gtlcenter.org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Center on School Turnaround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://centeronschoolturnaround.org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Public Impact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://publicimpact.com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Darden/Curry </a:t>
            </a:r>
            <a:r>
              <a:rPr lang="en-US" dirty="0"/>
              <a:t>Partnership for Leaders in </a:t>
            </a:r>
            <a:r>
              <a:rPr lang="en-US" dirty="0" smtClean="0"/>
              <a:t>Education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://www.darden.virginia.edu/darden-curry-ple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Address</a:t>
            </a:r>
          </a:p>
          <a:p>
            <a:pPr lvl="0"/>
            <a:r>
              <a:rPr lang="en-US" dirty="0" smtClean="0"/>
              <a:t>Phone</a:t>
            </a:r>
          </a:p>
          <a:p>
            <a:pPr lvl="0"/>
            <a:r>
              <a:rPr lang="en-US" dirty="0" smtClean="0"/>
              <a:t>Email</a:t>
            </a:r>
          </a:p>
          <a:p>
            <a:pPr lvl="0"/>
            <a:r>
              <a:rPr lang="en-US" dirty="0" smtClean="0"/>
              <a:t>Website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326295">
                    <a:lumMod val="75000"/>
                  </a:srgbClr>
                </a:solidFill>
              </a:rPr>
              <a:pPr algn="r"/>
              <a:t>34</a:t>
            </a:fld>
            <a:endParaRPr dirty="0">
              <a:solidFill>
                <a:srgbClr val="326295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7504"/>
            <a:ext cx="9144000" cy="92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1" y="6136274"/>
            <a:ext cx="2008559" cy="508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50" y="6141194"/>
            <a:ext cx="1581989" cy="503991"/>
          </a:xfrm>
          <a:prstGeom prst="rect">
            <a:avLst/>
          </a:prstGeom>
        </p:spPr>
      </p:pic>
      <p:pic>
        <p:nvPicPr>
          <p:cNvPr id="11" name="Picture 2" descr="C:\Users\ssargen\Documents\My Box Files\CST\Logos\CC-Turnaround 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8523" y="6092176"/>
            <a:ext cx="1468545" cy="53229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4" y="6176985"/>
            <a:ext cx="2478931" cy="4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775" y="2117379"/>
            <a:ext cx="3026540" cy="10971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88" y="4471136"/>
            <a:ext cx="3139402" cy="1003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698" y="4471136"/>
            <a:ext cx="3982694" cy="102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" y="2353561"/>
            <a:ext cx="3544776" cy="6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Your Name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Your Role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Characteristic of a Turnaround Principal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56857" y="-257176"/>
            <a:ext cx="4517182" cy="6217181"/>
            <a:chOff x="5756857" y="-242426"/>
            <a:chExt cx="4517182" cy="6217181"/>
          </a:xfrm>
        </p:grpSpPr>
        <p:sp>
          <p:nvSpPr>
            <p:cNvPr id="6" name="Rectangle 5"/>
            <p:cNvSpPr/>
            <p:nvPr/>
          </p:nvSpPr>
          <p:spPr>
            <a:xfrm rot="10800000">
              <a:off x="5756857" y="1619336"/>
              <a:ext cx="2999752" cy="821617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6910330" y="2588233"/>
              <a:ext cx="3363709" cy="821617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168090" y="3386236"/>
              <a:ext cx="4355421" cy="821617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495000" y="1172904"/>
              <a:ext cx="3652277" cy="821617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59" y="3431677"/>
            <a:ext cx="3907920" cy="2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Acknowledge the unique challenges of leading school </a:t>
            </a:r>
            <a:r>
              <a:rPr lang="en-US" dirty="0" smtClean="0"/>
              <a:t>turnaround.</a:t>
            </a:r>
            <a:endParaRPr lang="en-US" dirty="0"/>
          </a:p>
          <a:p>
            <a:pPr lvl="0"/>
            <a:r>
              <a:rPr lang="en-US" dirty="0" smtClean="0"/>
              <a:t>Identify leader </a:t>
            </a:r>
            <a:r>
              <a:rPr lang="en-US" dirty="0"/>
              <a:t>competencies and actions associated with turnaround </a:t>
            </a:r>
            <a:r>
              <a:rPr lang="en-US" dirty="0" smtClean="0"/>
              <a:t>success.</a:t>
            </a:r>
            <a:endParaRPr lang="en-US" dirty="0"/>
          </a:p>
          <a:p>
            <a:pPr lvl="0"/>
            <a:r>
              <a:rPr lang="en-US" dirty="0"/>
              <a:t>Understand the importance of competencies in turnaround leader </a:t>
            </a:r>
            <a:r>
              <a:rPr lang="en-US" dirty="0" smtClean="0"/>
              <a:t>selection and development.</a:t>
            </a:r>
            <a:endParaRPr lang="en-US" dirty="0"/>
          </a:p>
          <a:p>
            <a:r>
              <a:rPr lang="en-US" dirty="0"/>
              <a:t>Analyze </a:t>
            </a:r>
            <a:r>
              <a:rPr lang="en-US" dirty="0" smtClean="0"/>
              <a:t>school leader behaviors </a:t>
            </a:r>
            <a:r>
              <a:rPr lang="en-US" dirty="0"/>
              <a:t>to identify evidence of </a:t>
            </a:r>
            <a:r>
              <a:rPr lang="en-US" dirty="0" smtClean="0"/>
              <a:t>competencies.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Introductions, Agenda, and Outcomes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Leading Turnaround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Turnaround Leader Actions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Turnaround Leader Competencies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Talent Development Framework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Closing and Next Steps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Turnaround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9398" y="6597933"/>
            <a:ext cx="141064" cy="153888"/>
          </a:xfrm>
        </p:spPr>
        <p:txBody>
          <a:bodyPr/>
          <a:lstStyle/>
          <a:p>
            <a:fld id="{A1A8B8B9-B651-4439-A868-E8F04EF814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Turnaround Leader </a:t>
            </a:r>
            <a:r>
              <a:rPr lang="en-US" dirty="0" smtClean="0"/>
              <a:t>Competencies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7291" y="4290226"/>
            <a:ext cx="2995411" cy="1577753"/>
            <a:chOff x="697374" y="-199920"/>
            <a:chExt cx="2995411" cy="2487650"/>
          </a:xfrm>
        </p:grpSpPr>
        <p:sp>
          <p:nvSpPr>
            <p:cNvPr id="19" name="Rounded Rectangle 18"/>
            <p:cNvSpPr/>
            <p:nvPr/>
          </p:nvSpPr>
          <p:spPr>
            <a:xfrm>
              <a:off x="697374" y="-199920"/>
              <a:ext cx="2995411" cy="24876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752020" y="-145274"/>
              <a:ext cx="1987495" cy="17564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1" indent="-171450" defTabSz="711200">
                <a:spcAft>
                  <a:spcPts val="300"/>
                </a:spcAft>
                <a:buChar char="••"/>
              </a:pPr>
              <a:r>
                <a:rPr lang="en-US" sz="1600" dirty="0"/>
                <a:t>Self-Confidence / </a:t>
              </a:r>
              <a:r>
                <a:rPr lang="en-US" sz="1600" dirty="0" smtClean="0"/>
                <a:t>Commitment </a:t>
              </a:r>
              <a:r>
                <a:rPr lang="en-US" sz="1600" dirty="0"/>
                <a:t>to Student </a:t>
              </a:r>
              <a:r>
                <a:rPr lang="en-US" sz="1600" dirty="0" smtClean="0"/>
                <a:t>Learning</a:t>
              </a:r>
            </a:p>
            <a:p>
              <a:pPr marL="171450" lvl="1" indent="-171450" defTabSz="711200">
                <a:spcAft>
                  <a:spcPts val="300"/>
                </a:spcAft>
                <a:buChar char="••"/>
              </a:pPr>
              <a:r>
                <a:rPr lang="en-US" sz="1600" dirty="0" smtClean="0"/>
                <a:t>Belief in Learning Potential</a:t>
              </a:r>
              <a:endParaRPr lang="en-US" sz="1600" dirty="0"/>
            </a:p>
          </p:txBody>
        </p:sp>
      </p:grpSp>
      <p:graphicFrame>
        <p:nvGraphicFramePr>
          <p:cNvPr id="17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818965"/>
              </p:ext>
            </p:extLst>
          </p:nvPr>
        </p:nvGraphicFramePr>
        <p:xfrm>
          <a:off x="-300624" y="1858699"/>
          <a:ext cx="9444624" cy="43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479100" y="6083373"/>
            <a:ext cx="5686172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0" indent="0" algn="r">
              <a:buNone/>
            </a:pPr>
            <a:r>
              <a:rPr lang="en-US" sz="1000" dirty="0" smtClean="0">
                <a:solidFill>
                  <a:srgbClr val="326295">
                    <a:lumMod val="75000"/>
                  </a:srgbClr>
                </a:solidFill>
              </a:rPr>
              <a:t>(Public Impact, 2008; Spencer &amp; Spencer, 1993; UVA Partnership for Leaders in Education, 2014)</a:t>
            </a:r>
            <a:endParaRPr lang="en-US" sz="1000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55131" y="6573220"/>
            <a:ext cx="157094" cy="153888"/>
          </a:xfrm>
        </p:spPr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07_TheEquityProjectTemplate_010314b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E772BEE9-1339-4870-B3DF-1AB4E0878F21}"/>
    </a:ext>
  </a:extLst>
</a:theme>
</file>

<file path=ppt/theme/theme2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9CA11C0F-EE13-4C58-8C51-0CDB871EFBCE}"/>
    </a:ext>
  </a:extLst>
</a:theme>
</file>

<file path=ppt/theme/theme3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C49B496E-A6D8-414E-8BD3-C46A1268D531}"/>
    </a:ext>
  </a:extLst>
</a:theme>
</file>

<file path=ppt/theme/theme4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B99E914C-5209-44B4-A5BA-C8A5CA6B5017}"/>
    </a:ext>
  </a:extLst>
</a:theme>
</file>

<file path=ppt/theme/theme5.xml><?xml version="1.0" encoding="utf-8"?>
<a:theme xmlns:a="http://schemas.openxmlformats.org/drawingml/2006/main" name="1_3707_TheEquityProjectTemplate_010314b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TL Co-Brand Blank PPT_Template_060915" id="{30C3220B-13F7-46E8-B0D1-DC0BCEF646D8}" vid="{E772BEE9-1339-4870-B3DF-1AB4E0878F21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0D4BE4B24DF47B0F2A67E59827B8A" ma:contentTypeVersion="0" ma:contentTypeDescription="Create a new document." ma:contentTypeScope="" ma:versionID="98b19dced10fee9260617b3800262e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2021ba225aa18a67e72afaf32d2e6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609D73-AA5B-4BC5-8688-EB65074A2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78DE03-1B1E-4BB3-BFB8-1FE8E8D9056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GTL_PowerPoint_Template_05-01-13</Template>
  <TotalTime>14972</TotalTime>
  <Words>1441</Words>
  <Application>Microsoft Office PowerPoint</Application>
  <PresentationFormat>On-screen Show (4:3)</PresentationFormat>
  <Paragraphs>237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3707_TheEquityProjectTemplate_010314b</vt:lpstr>
      <vt:lpstr>Divider Master</vt:lpstr>
      <vt:lpstr>Basic</vt:lpstr>
      <vt:lpstr>Contact</vt:lpstr>
      <vt:lpstr>1_3707_TheEquityProjectTemplate_010314b</vt:lpstr>
      <vt:lpstr>Recruit, Select, and Support: Turnaround Leader Competencies</vt:lpstr>
      <vt:lpstr>Introductions, Agenda, and Outcomes</vt:lpstr>
      <vt:lpstr>Using Turnaround Leader Competencies</vt:lpstr>
      <vt:lpstr>Partner Organizations</vt:lpstr>
      <vt:lpstr>Introductions</vt:lpstr>
      <vt:lpstr>Part 1: Outcomes</vt:lpstr>
      <vt:lpstr>Part 1: Agenda</vt:lpstr>
      <vt:lpstr>Leading Turnaround</vt:lpstr>
      <vt:lpstr>Turnaround Leader Competencies</vt:lpstr>
      <vt:lpstr>Activity: Video Response to the Turnaround Principal</vt:lpstr>
      <vt:lpstr>Leveraging Leaders</vt:lpstr>
      <vt:lpstr>Activity: What Sets  Turnaround Leaders Apart?</vt:lpstr>
      <vt:lpstr>Turnaround Leaders</vt:lpstr>
      <vt:lpstr>Turnaround Leader Actions</vt:lpstr>
      <vt:lpstr>Activity: Text Review</vt:lpstr>
      <vt:lpstr>Turnaround Leader Actions</vt:lpstr>
      <vt:lpstr>Debrief: Turnaround Leader Actions</vt:lpstr>
      <vt:lpstr>Turnaround Leader Competencies</vt:lpstr>
      <vt:lpstr>Competencies</vt:lpstr>
      <vt:lpstr>Competencies</vt:lpstr>
      <vt:lpstr>Video: Turnaround Leader Competencies</vt:lpstr>
      <vt:lpstr>Turnaround Leader Competencies</vt:lpstr>
      <vt:lpstr>Turnaround Leader Competencies</vt:lpstr>
      <vt:lpstr>Activity: Analyze Case Study for Turnaround Leader Competencies</vt:lpstr>
      <vt:lpstr>Talent Development Framework</vt:lpstr>
      <vt:lpstr>Talent Development Framework</vt:lpstr>
      <vt:lpstr>Talent Development Framework</vt:lpstr>
      <vt:lpstr>Closing and Next Steps</vt:lpstr>
      <vt:lpstr>Wrap-Up: Reflection</vt:lpstr>
      <vt:lpstr>Using Turnaround Leader Competencies</vt:lpstr>
      <vt:lpstr>References</vt:lpstr>
      <vt:lpstr>References</vt:lpstr>
      <vt:lpstr>Partner Organizations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</dc:title>
  <dc:creator>wgrays</dc:creator>
  <cp:lastModifiedBy>Fipaza, Jenni</cp:lastModifiedBy>
  <cp:revision>208</cp:revision>
  <cp:lastPrinted>2015-06-30T17:47:14Z</cp:lastPrinted>
  <dcterms:created xsi:type="dcterms:W3CDTF">2015-05-25T17:37:15Z</dcterms:created>
  <dcterms:modified xsi:type="dcterms:W3CDTF">2015-10-09T19:00:18Z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0x01010031F0D4BE4B24DF47B0F2A67E59827B8A</vt:lpwstr>
  </property>
  <property fmtid="{D5CDD505-2E9C-101B-9397-08002B2CF9AE}" pid="3" name="_dlc_DocIdItemGuid">
    <vt:lpwstr>ff09f511-a748-415d-a017-af68eb9f4fb0</vt:lpwstr>
  </property>
  <property fmtid="{D5CDD505-2E9C-101B-9397-08002B2CF9AE}" pid="4" name="Order">
    <vt:r8>59300</vt:r8>
  </property>
</Properties>
</file>